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  <p:sldMasterId id="2147483661" r:id="rId2"/>
  </p:sldMasterIdLst>
  <p:notesMasterIdLst>
    <p:notesMasterId r:id="rId14"/>
  </p:notesMasterIdLst>
  <p:handoutMasterIdLst>
    <p:handoutMasterId r:id="rId15"/>
  </p:handoutMasterIdLst>
  <p:sldIdLst>
    <p:sldId id="696" r:id="rId3"/>
    <p:sldId id="702" r:id="rId4"/>
    <p:sldId id="875" r:id="rId5"/>
    <p:sldId id="822" r:id="rId6"/>
    <p:sldId id="821" r:id="rId7"/>
    <p:sldId id="704" r:id="rId8"/>
    <p:sldId id="877" r:id="rId9"/>
    <p:sldId id="876" r:id="rId10"/>
    <p:sldId id="878" r:id="rId11"/>
    <p:sldId id="879" r:id="rId12"/>
    <p:sldId id="8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4F81BD"/>
    <a:srgbClr val="EEFDA1"/>
    <a:srgbClr val="66FF33"/>
    <a:srgbClr val="00517A"/>
    <a:srgbClr val="EEB500"/>
    <a:srgbClr val="632A3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46" autoAdjust="0"/>
    <p:restoredTop sz="99322" autoAdjust="0"/>
  </p:normalViewPr>
  <p:slideViewPr>
    <p:cSldViewPr>
      <p:cViewPr varScale="1">
        <p:scale>
          <a:sx n="74" d="100"/>
          <a:sy n="74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72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mansour\Desktop\workarea%20downloads\Epicenter%20Social%20Network\social%20CRM\final\Javna%20Holdings%20-%20Social%20CRM%20Five%20Year%20Financial%20Assumptions%202011%20alaa%20&amp;%20khale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Fund Usage</a:t>
            </a:r>
          </a:p>
        </c:rich>
      </c:tx>
      <c:layout/>
    </c:title>
    <c:plotArea>
      <c:layout/>
      <c:pieChart>
        <c:varyColors val="1"/>
        <c:ser>
          <c:idx val="0"/>
          <c:order val="0"/>
          <c:dLbls>
            <c:showPercent val="1"/>
            <c:showLeaderLines val="1"/>
          </c:dLbls>
          <c:cat>
            <c:strRef>
              <c:f>'G&amp;A'!$J$21:$J$23</c:f>
              <c:strCache>
                <c:ptCount val="3"/>
                <c:pt idx="0">
                  <c:v>G. Exp</c:v>
                </c:pt>
                <c:pt idx="1">
                  <c:v>HR</c:v>
                </c:pt>
                <c:pt idx="2">
                  <c:v>Marketing</c:v>
                </c:pt>
              </c:strCache>
            </c:strRef>
          </c:cat>
          <c:val>
            <c:numRef>
              <c:f>'G&amp;A'!$K$21:$K$23</c:f>
              <c:numCache>
                <c:formatCode>0%</c:formatCode>
                <c:ptCount val="3"/>
                <c:pt idx="0">
                  <c:v>0.12479633093959361</c:v>
                </c:pt>
                <c:pt idx="1">
                  <c:v>0.73037233721561767</c:v>
                </c:pt>
                <c:pt idx="2">
                  <c:v>0.14483133184478941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0A9B5-BCCE-4829-8EA9-D52A68C2B7BC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9F200A-494F-46F2-9588-3A85A2FF34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30ED55-E77C-41CD-94D0-FC9F069B32A3}" type="datetimeFigureOut">
              <a:rPr lang="en-US" smtClean="0"/>
              <a:pPr/>
              <a:t>9/12/2011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C28A4D-7117-43B3-9271-6EBD4951729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28A4D-7117-43B3-9271-6EBD4951729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A3D1FF5-C6FB-43E7-838D-7FB1C2F8D6C2}" type="datetime1">
              <a:rPr lang="en-US" smtClean="0"/>
              <a:pPr/>
              <a:t>9/12/2011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i0.twimg.com/profile_images/1405807588/all4palestine_v2.png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968377"/>
            <a:ext cx="7772400" cy="1470025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GB" sz="3200" b="1" dirty="0" smtClean="0">
                <a:solidFill>
                  <a:srgbClr val="00517A"/>
                </a:solidFill>
              </a:rPr>
              <a:t>Javna Wireless Software Solutions </a:t>
            </a:r>
            <a:br>
              <a:rPr lang="en-GB" sz="3200" b="1" dirty="0" smtClean="0">
                <a:solidFill>
                  <a:srgbClr val="00517A"/>
                </a:solidFill>
              </a:rPr>
            </a:br>
            <a:r>
              <a:rPr lang="en-GB" sz="3200" b="1" dirty="0" smtClean="0">
                <a:solidFill>
                  <a:srgbClr val="00517A"/>
                </a:solidFill>
              </a:rPr>
              <a:t>Company Overview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76400" y="4572001"/>
            <a:ext cx="5334000" cy="1219200"/>
          </a:xfrm>
        </p:spPr>
        <p:txBody>
          <a:bodyPr>
            <a:noAutofit/>
          </a:bodyPr>
          <a:lstStyle>
            <a:lvl1pPr algn="ctr">
              <a:defRPr sz="2400"/>
            </a:lvl1pPr>
          </a:lstStyle>
          <a:p>
            <a:r>
              <a:rPr lang="en-GB" sz="3200" b="1" dirty="0" smtClean="0">
                <a:solidFill>
                  <a:srgbClr val="00517A"/>
                </a:solidFill>
              </a:rPr>
              <a:t>Javna Wireless Software Solutions </a:t>
            </a:r>
            <a:br>
              <a:rPr lang="en-GB" sz="3200" b="1" dirty="0" smtClean="0">
                <a:solidFill>
                  <a:srgbClr val="00517A"/>
                </a:solidFill>
              </a:rPr>
            </a:br>
            <a:r>
              <a:rPr lang="en-GB" sz="3200" b="1" dirty="0" smtClean="0">
                <a:solidFill>
                  <a:srgbClr val="00517A"/>
                </a:solidFill>
              </a:rPr>
              <a:t>Company Overview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029200"/>
            <a:ext cx="91814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9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4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 b="1">
                <a:solidFill>
                  <a:srgbClr val="00517A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§"/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buFont typeface="Courier New" pitchFamily="49" charset="0"/>
              <a:buChar char="o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143000"/>
            <a:ext cx="7467600" cy="1588"/>
          </a:xfrm>
          <a:prstGeom prst="line">
            <a:avLst/>
          </a:prstGeom>
          <a:ln w="25400">
            <a:solidFill>
              <a:srgbClr val="632A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304801"/>
            <a:ext cx="1143000" cy="664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4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2" descr="All_4_Palestine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76200"/>
            <a:ext cx="990600" cy="990601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6324600"/>
            <a:ext cx="65582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8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8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8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F46E6-B1E3-4AC0-9E7E-066130FC1D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73" r:id="rId13"/>
    <p:sldLayoutId id="2147483674" r:id="rId1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517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8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Sep-10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8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Javna Wireless Software Solutions Limited         Proprietary and Strictly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8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440C7-FC67-4D60-8743-43A4DF35FC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i0.twimg.com/profile_images/1405807588/all4palestine_v2.p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png"/><Relationship Id="rId11" Type="http://schemas.openxmlformats.org/officeDocument/2006/relationships/image" Target="../media/image2.png"/><Relationship Id="rId5" Type="http://schemas.openxmlformats.org/officeDocument/2006/relationships/image" Target="../media/image6.jpeg"/><Relationship Id="rId10" Type="http://schemas.openxmlformats.org/officeDocument/2006/relationships/hyperlink" Target="https://si0.twimg.com/profile_images/1405807588/all4palestine_v2.png" TargetMode="External"/><Relationship Id="rId4" Type="http://schemas.openxmlformats.org/officeDocument/2006/relationships/image" Target="../media/image5.gif"/><Relationship Id="rId9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png"/><Relationship Id="rId18" Type="http://schemas.openxmlformats.org/officeDocument/2006/relationships/image" Target="../media/image22.jpeg"/><Relationship Id="rId26" Type="http://schemas.openxmlformats.org/officeDocument/2006/relationships/image" Target="../media/image28.png"/><Relationship Id="rId3" Type="http://schemas.openxmlformats.org/officeDocument/2006/relationships/image" Target="../media/image4.jpeg"/><Relationship Id="rId21" Type="http://schemas.openxmlformats.org/officeDocument/2006/relationships/image" Target="../media/image25.png"/><Relationship Id="rId7" Type="http://schemas.openxmlformats.org/officeDocument/2006/relationships/hyperlink" Target="http://twitter.com/#!/kgharaibeh/status/57030400870060032" TargetMode="External"/><Relationship Id="rId12" Type="http://schemas.openxmlformats.org/officeDocument/2006/relationships/image" Target="../media/image17.jpeg"/><Relationship Id="rId17" Type="http://schemas.openxmlformats.org/officeDocument/2006/relationships/hyperlink" Target="mailto:mmansour@javna.con" TargetMode="External"/><Relationship Id="rId25" Type="http://schemas.openxmlformats.org/officeDocument/2006/relationships/image" Target="../media/image27.png"/><Relationship Id="rId2" Type="http://schemas.openxmlformats.org/officeDocument/2006/relationships/image" Target="../media/image12.jpeg"/><Relationship Id="rId16" Type="http://schemas.openxmlformats.org/officeDocument/2006/relationships/image" Target="../media/image21.jpeg"/><Relationship Id="rId20" Type="http://schemas.openxmlformats.org/officeDocument/2006/relationships/image" Target="../media/image24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png"/><Relationship Id="rId11" Type="http://schemas.openxmlformats.org/officeDocument/2006/relationships/image" Target="../media/image16.png"/><Relationship Id="rId24" Type="http://schemas.openxmlformats.org/officeDocument/2006/relationships/image" Target="../media/image26.png"/><Relationship Id="rId5" Type="http://schemas.openxmlformats.org/officeDocument/2006/relationships/image" Target="../media/image6.jpeg"/><Relationship Id="rId15" Type="http://schemas.openxmlformats.org/officeDocument/2006/relationships/image" Target="../media/image20.png"/><Relationship Id="rId23" Type="http://schemas.openxmlformats.org/officeDocument/2006/relationships/hyperlink" Target="http://twitter.com/#!/search?q=%23Palestine" TargetMode="External"/><Relationship Id="rId10" Type="http://schemas.openxmlformats.org/officeDocument/2006/relationships/image" Target="../media/image15.jpeg"/><Relationship Id="rId19" Type="http://schemas.openxmlformats.org/officeDocument/2006/relationships/image" Target="../media/image23.jpeg"/><Relationship Id="rId4" Type="http://schemas.openxmlformats.org/officeDocument/2006/relationships/image" Target="../media/image5.gif"/><Relationship Id="rId9" Type="http://schemas.openxmlformats.org/officeDocument/2006/relationships/image" Target="../media/image14.jpeg"/><Relationship Id="rId14" Type="http://schemas.openxmlformats.org/officeDocument/2006/relationships/image" Target="../media/image19.png"/><Relationship Id="rId22" Type="http://schemas.openxmlformats.org/officeDocument/2006/relationships/hyperlink" Target="http://twitter.com/#!/search?q=%23Yafa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27.png"/><Relationship Id="rId18" Type="http://schemas.openxmlformats.org/officeDocument/2006/relationships/image" Target="../media/image33.png"/><Relationship Id="rId3" Type="http://schemas.openxmlformats.org/officeDocument/2006/relationships/image" Target="../media/image1.png"/><Relationship Id="rId21" Type="http://schemas.openxmlformats.org/officeDocument/2006/relationships/image" Target="../media/image26.png"/><Relationship Id="rId7" Type="http://schemas.openxmlformats.org/officeDocument/2006/relationships/image" Target="../media/image24.jpeg"/><Relationship Id="rId12" Type="http://schemas.openxmlformats.org/officeDocument/2006/relationships/image" Target="../media/image29.jpeg"/><Relationship Id="rId17" Type="http://schemas.openxmlformats.org/officeDocument/2006/relationships/image" Target="../media/image32.png"/><Relationship Id="rId2" Type="http://schemas.openxmlformats.org/officeDocument/2006/relationships/image" Target="../media/image12.jpeg"/><Relationship Id="rId16" Type="http://schemas.openxmlformats.org/officeDocument/2006/relationships/image" Target="../media/image23.jpe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eg"/><Relationship Id="rId11" Type="http://schemas.openxmlformats.org/officeDocument/2006/relationships/hyperlink" Target="http://twitter.com/#!/search?q=%23Palestine" TargetMode="External"/><Relationship Id="rId5" Type="http://schemas.openxmlformats.org/officeDocument/2006/relationships/image" Target="../media/image5.gif"/><Relationship Id="rId15" Type="http://schemas.openxmlformats.org/officeDocument/2006/relationships/image" Target="../media/image31.jpeg"/><Relationship Id="rId23" Type="http://schemas.openxmlformats.org/officeDocument/2006/relationships/image" Target="../media/image28.png"/><Relationship Id="rId10" Type="http://schemas.openxmlformats.org/officeDocument/2006/relationships/hyperlink" Target="http://twitter.com/#!/search?q=%23Yafa" TargetMode="External"/><Relationship Id="rId19" Type="http://schemas.openxmlformats.org/officeDocument/2006/relationships/image" Target="../media/image18.png"/><Relationship Id="rId4" Type="http://schemas.openxmlformats.org/officeDocument/2006/relationships/image" Target="../media/image4.jpeg"/><Relationship Id="rId9" Type="http://schemas.openxmlformats.org/officeDocument/2006/relationships/hyperlink" Target="http://twitter.com/#!/kgharaibeh/status/57030400870060032" TargetMode="External"/><Relationship Id="rId14" Type="http://schemas.openxmlformats.org/officeDocument/2006/relationships/image" Target="../media/image30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057400" y="2133600"/>
            <a:ext cx="5410200" cy="1219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7A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All4Palestine Social Network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517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Picture 2" descr="All_4_Palestin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1905000"/>
            <a:ext cx="1219200" cy="1219201"/>
          </a:xfrm>
          <a:prstGeom prst="rect">
            <a:avLst/>
          </a:prstGeom>
          <a:noFill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5029200"/>
            <a:ext cx="91814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228600" y="5410200"/>
            <a:ext cx="58674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17A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Javna mobile media &amp; technology solutions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517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5334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Next Steps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457200" y="1143000"/>
            <a:ext cx="8229600" cy="2286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Secure Investment for technology development and launch</a:t>
            </a:r>
          </a:p>
          <a:p>
            <a:pPr marL="342900" indent="-342900" algn="just">
              <a:spcBef>
                <a:spcPct val="20000"/>
              </a:spcBef>
              <a:buFont typeface="Wingdings" pitchFamily="2" charset="2"/>
              <a:buChar char="§"/>
            </a:pPr>
            <a:r>
              <a:rPr lang="en-US" dirty="0" smtClean="0"/>
              <a:t>We are </a:t>
            </a:r>
            <a:r>
              <a:rPr lang="en-US" b="1" dirty="0" smtClean="0"/>
              <a:t>seeking ~$</a:t>
            </a:r>
            <a:r>
              <a:rPr lang="en-US" b="1" dirty="0" smtClean="0"/>
              <a:t>1.2 million</a:t>
            </a:r>
            <a:r>
              <a:rPr lang="en-US" dirty="0" smtClean="0"/>
              <a:t> </a:t>
            </a:r>
            <a:r>
              <a:rPr lang="en-US" b="1" dirty="0" smtClean="0"/>
              <a:t>capital</a:t>
            </a:r>
            <a:r>
              <a:rPr lang="en-US" dirty="0" smtClean="0"/>
              <a:t> with </a:t>
            </a:r>
            <a:r>
              <a:rPr lang="en-US" dirty="0" smtClean="0"/>
              <a:t>a </a:t>
            </a:r>
            <a:r>
              <a:rPr lang="en-US" b="1" dirty="0" smtClean="0"/>
              <a:t>monthly burn rate of </a:t>
            </a:r>
            <a:r>
              <a:rPr lang="en-US" b="1" dirty="0" smtClean="0"/>
              <a:t>~$100k</a:t>
            </a:r>
            <a:r>
              <a:rPr lang="en-US" dirty="0" smtClean="0"/>
              <a:t>. The fund will be used to </a:t>
            </a:r>
            <a:r>
              <a:rPr lang="en-US" b="1" dirty="0" smtClean="0"/>
              <a:t>1)</a:t>
            </a:r>
            <a:r>
              <a:rPr lang="en-US" dirty="0" smtClean="0"/>
              <a:t> Complete the development of the first release by growing technical team </a:t>
            </a:r>
            <a:r>
              <a:rPr lang="en-US" b="1" dirty="0" smtClean="0"/>
              <a:t>2)</a:t>
            </a:r>
            <a:r>
              <a:rPr lang="en-US" dirty="0" smtClean="0"/>
              <a:t> start a pilot with a close circuit that will involve certain number of people some are active on social networks and some are not (regular people, NGOs, journalists, syndicators, industry/market/society figures, and some government officials ) where the outcome of this pilot should show how we can achieve more out of social </a:t>
            </a:r>
            <a:r>
              <a:rPr lang="en-US" dirty="0" smtClean="0"/>
              <a:t>networks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0" name="Chart 59"/>
          <p:cNvGraphicFramePr/>
          <p:nvPr/>
        </p:nvGraphicFramePr>
        <p:xfrm>
          <a:off x="838200" y="3200400"/>
          <a:ext cx="7391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133600"/>
            <a:ext cx="5334000" cy="25908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Thank You </a:t>
            </a:r>
            <a:br>
              <a:rPr lang="en-US" sz="4400" dirty="0" smtClean="0"/>
            </a:br>
            <a:r>
              <a:rPr lang="en-US" sz="4400" dirty="0" smtClean="0"/>
              <a:t>Q&amp;A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5334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Introduction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524000"/>
            <a:ext cx="7086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>
              <a:buFont typeface="Wingdings" pitchFamily="2" charset="2"/>
              <a:buChar char="ü"/>
            </a:pP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All4palestine objective </a:t>
            </a:r>
            <a:r>
              <a:rPr lang="en-US" sz="2000" dirty="0" smtClean="0"/>
              <a:t>- Through the "</a:t>
            </a:r>
            <a:r>
              <a:rPr lang="en-US" sz="2000" i="1" dirty="0" smtClean="0"/>
              <a:t>All 4 Palestine Initiativ</a:t>
            </a:r>
            <a:r>
              <a:rPr lang="en-US" sz="2000" dirty="0" smtClean="0"/>
              <a:t>e,"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Palestine</a:t>
            </a:r>
            <a:r>
              <a:rPr lang="en-US" sz="2000" dirty="0" smtClean="0"/>
              <a:t> will benefit from the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expertise</a:t>
            </a:r>
            <a:r>
              <a:rPr lang="en-US" sz="2000" dirty="0" smtClean="0"/>
              <a:t> of its sons and daughters in all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fields and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sectors</a:t>
            </a:r>
            <a:endParaRPr lang="en-US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31775" indent="-231775" algn="just">
              <a:buFont typeface="Wingdings" pitchFamily="2" charset="2"/>
              <a:buChar char="ü"/>
            </a:pPr>
            <a:endParaRPr lang="en-US" sz="2000" b="1" i="1" dirty="0" smtClean="0"/>
          </a:p>
          <a:p>
            <a:pPr marL="231775" indent="-231775" algn="just">
              <a:buFont typeface="Wingdings" pitchFamily="2" charset="2"/>
              <a:buChar char="ü"/>
            </a:pP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How </a:t>
            </a: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to achieve objective  </a:t>
            </a:r>
            <a:r>
              <a:rPr lang="en-US" sz="2000" dirty="0" smtClean="0"/>
              <a:t>- Build a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platform</a:t>
            </a:r>
            <a:r>
              <a:rPr lang="en-US" sz="2000" dirty="0" smtClean="0"/>
              <a:t> that connect, initiate and engage expertise and people in all fields in dialogues and initiatives that will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influence the arrangement and development of social, economic related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issues</a:t>
            </a:r>
            <a:endParaRPr lang="en-US" sz="20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31775" indent="-231775" algn="just">
              <a:buFont typeface="Wingdings" pitchFamily="2" charset="2"/>
              <a:buChar char="ü"/>
            </a:pPr>
            <a:endParaRPr lang="en-US" sz="2000" b="1" i="1" dirty="0" smtClean="0"/>
          </a:p>
          <a:p>
            <a:pPr marL="231775" indent="-231775" algn="just">
              <a:buFont typeface="Wingdings" pitchFamily="2" charset="2"/>
              <a:buChar char="ü"/>
            </a:pP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How </a:t>
            </a: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to better achieve objective  </a:t>
            </a:r>
            <a:r>
              <a:rPr lang="en-US" sz="2000" dirty="0" smtClean="0"/>
              <a:t>- by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leveraging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social networks &amp; mobile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5334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Facts and Statistics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1143001"/>
            <a:ext cx="7848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Over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50%</a:t>
            </a:r>
            <a:r>
              <a:rPr lang="en-US" sz="2000" dirty="0" smtClean="0"/>
              <a:t> of the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world’s population </a:t>
            </a:r>
            <a:r>
              <a:rPr lang="en-US" sz="2000" dirty="0" smtClean="0"/>
              <a:t>is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under 30-years-old</a:t>
            </a:r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96%</a:t>
            </a:r>
            <a:r>
              <a:rPr lang="en-US" sz="2000" dirty="0" smtClean="0"/>
              <a:t> of them have joined a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social network</a:t>
            </a:r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Social Media </a:t>
            </a:r>
            <a:r>
              <a:rPr lang="en-US" sz="2000" dirty="0" smtClean="0"/>
              <a:t>has overtaken porn as the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#1 activity on the Web</a:t>
            </a:r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Years to Reach 50 millions Users</a:t>
            </a:r>
            <a:r>
              <a:rPr lang="en-US" sz="2000" dirty="0" smtClean="0"/>
              <a:t>:  Radio (38 Years), TV (13 Years), Internet (4 Years), iPod (3 Years)…</a:t>
            </a:r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b="1" dirty="0" err="1" smtClean="0">
                <a:solidFill>
                  <a:schemeClr val="accent2">
                    <a:lumMod val="50000"/>
                  </a:schemeClr>
                </a:solidFill>
              </a:rPr>
              <a:t>Facebook</a:t>
            </a:r>
            <a:r>
              <a:rPr lang="en-US" sz="2000" dirty="0" smtClean="0"/>
              <a:t> added over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200 million users in less than a year</a:t>
            </a:r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iPhone applications hit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1 billion in 9 months</a:t>
            </a:r>
            <a:r>
              <a:rPr lang="en-US" sz="2000" dirty="0" smtClean="0"/>
              <a:t>.</a:t>
            </a:r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If </a:t>
            </a:r>
            <a:r>
              <a:rPr lang="en-US" sz="2000" b="1" dirty="0" err="1" smtClean="0">
                <a:solidFill>
                  <a:schemeClr val="accent2">
                    <a:lumMod val="50000"/>
                  </a:schemeClr>
                </a:solidFill>
              </a:rPr>
              <a:t>Facebook</a:t>
            </a:r>
            <a:r>
              <a:rPr lang="en-US" sz="2000" dirty="0" smtClean="0"/>
              <a:t> were a country it would be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the world’s 3rd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largest</a:t>
            </a:r>
            <a:endParaRPr lang="en-US" sz="2000" dirty="0" smtClean="0"/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There are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over 200,000,000 Blogs </a:t>
            </a:r>
            <a:r>
              <a:rPr lang="en-US" sz="2000" dirty="0" smtClean="0"/>
              <a:t>in </a:t>
            </a:r>
            <a:r>
              <a:rPr lang="en-US" sz="2000" dirty="0" smtClean="0"/>
              <a:t>existence</a:t>
            </a:r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Over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1.4 billion internet users</a:t>
            </a:r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Over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4.5 billion active mobile subscribers</a:t>
            </a:r>
          </a:p>
          <a:p>
            <a:pPr marL="463550" indent="-4635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Over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5 billion mobile app downloads</a:t>
            </a:r>
            <a:endParaRPr lang="en-US" sz="20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143001"/>
            <a:ext cx="78486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i="1" dirty="0" smtClean="0"/>
              <a:t>Thus….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An All4palestine social network</a:t>
            </a:r>
            <a:r>
              <a:rPr lang="en-US" sz="2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200" dirty="0" smtClean="0"/>
              <a:t>accessed via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mobile</a:t>
            </a:r>
            <a:r>
              <a:rPr lang="en-US" sz="2200" dirty="0" smtClean="0"/>
              <a:t> and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internet</a:t>
            </a:r>
            <a:r>
              <a:rPr lang="en-US" sz="2200" dirty="0" smtClean="0"/>
              <a:t> will introduce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better results </a:t>
            </a:r>
            <a:r>
              <a:rPr lang="en-US" sz="2200" dirty="0" smtClean="0"/>
              <a:t>for the </a:t>
            </a:r>
            <a:r>
              <a:rPr lang="en-US" sz="2200" b="1" i="1" u="sng" dirty="0" smtClean="0">
                <a:solidFill>
                  <a:schemeClr val="accent2">
                    <a:lumMod val="50000"/>
                  </a:schemeClr>
                </a:solidFill>
              </a:rPr>
              <a:t>initiative</a:t>
            </a:r>
            <a:r>
              <a:rPr lang="en-US" sz="2200" dirty="0" smtClean="0"/>
              <a:t> by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involving expertise </a:t>
            </a:r>
            <a:r>
              <a:rPr lang="en-US" sz="2200" dirty="0" smtClean="0"/>
              <a:t>and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people</a:t>
            </a:r>
            <a:r>
              <a:rPr lang="en-US" sz="2200" dirty="0" smtClean="0"/>
              <a:t> intended </a:t>
            </a:r>
            <a:r>
              <a:rPr lang="en-US" sz="2200" dirty="0" smtClean="0"/>
              <a:t>to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influence</a:t>
            </a:r>
            <a:r>
              <a:rPr lang="en-US" sz="2200" dirty="0" smtClean="0"/>
              <a:t> the arrangement and development of social, economic , </a:t>
            </a:r>
            <a:r>
              <a:rPr lang="en-US" sz="2200" dirty="0" smtClean="0"/>
              <a:t>related issues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i="1" dirty="0" smtClean="0"/>
              <a:t>Where….</a:t>
            </a:r>
          </a:p>
          <a:p>
            <a:pPr algn="just"/>
            <a:endParaRPr lang="en-US" sz="2200" dirty="0" smtClean="0"/>
          </a:p>
          <a:p>
            <a:pPr algn="just"/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The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aim </a:t>
            </a:r>
            <a:r>
              <a:rPr lang="en-US" sz="2200" dirty="0" smtClean="0"/>
              <a:t>of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An All4palestine social network</a:t>
            </a:r>
            <a:r>
              <a:rPr lang="en-US" sz="22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200" dirty="0" smtClean="0"/>
              <a:t>is </a:t>
            </a:r>
            <a:r>
              <a:rPr lang="en-US" sz="2200" dirty="0" smtClean="0"/>
              <a:t>to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facilitate</a:t>
            </a:r>
            <a:r>
              <a:rPr lang="en-US" sz="2200" dirty="0" smtClean="0"/>
              <a:t> </a:t>
            </a:r>
            <a:r>
              <a:rPr lang="en-US" sz="2200" dirty="0" smtClean="0"/>
              <a:t>and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introduce</a:t>
            </a:r>
            <a:r>
              <a:rPr lang="en-US" sz="2200" dirty="0" smtClean="0"/>
              <a:t>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results</a:t>
            </a:r>
            <a:r>
              <a:rPr lang="en-US" sz="2200" dirty="0" smtClean="0"/>
              <a:t> on </a:t>
            </a:r>
            <a:r>
              <a:rPr lang="en-US" sz="2200" dirty="0" smtClean="0"/>
              <a:t>a 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socially acceptable </a:t>
            </a:r>
            <a:r>
              <a:rPr lang="en-US" sz="2200" dirty="0" smtClean="0"/>
              <a:t>combination of wealth creation, economic and social progress, social security, stability and </a:t>
            </a:r>
            <a:r>
              <a:rPr lang="en-US" sz="2200" dirty="0" smtClean="0"/>
              <a:t>equity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5334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Challenges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1143001"/>
            <a:ext cx="7848600" cy="490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>
              <a:spcAft>
                <a:spcPts val="900"/>
              </a:spcAft>
              <a:buFont typeface="Wingdings" pitchFamily="2" charset="2"/>
              <a:buChar char="ü"/>
            </a:pPr>
            <a:r>
              <a:rPr lang="en-US" sz="2000" dirty="0" smtClean="0"/>
              <a:t>Current Social Networks are about sharing and exchanging information</a:t>
            </a:r>
          </a:p>
          <a:p>
            <a:pPr marL="177800" indent="-177800" algn="just">
              <a:spcAft>
                <a:spcPts val="900"/>
              </a:spcAft>
              <a:buFont typeface="Wingdings" pitchFamily="2" charset="2"/>
              <a:buChar char="ü"/>
            </a:pPr>
            <a:r>
              <a:rPr lang="en-US" sz="2000" dirty="0" smtClean="0"/>
              <a:t>Exchange of information on the current Social Networks implies no real discussion or action on the issues concerned</a:t>
            </a:r>
          </a:p>
          <a:p>
            <a:pPr marL="177800" indent="-177800" algn="just">
              <a:spcAft>
                <a:spcPts val="900"/>
              </a:spcAft>
              <a:buFont typeface="Wingdings" pitchFamily="2" charset="2"/>
              <a:buChar char="ü"/>
            </a:pPr>
            <a:r>
              <a:rPr lang="en-US" sz="2000" dirty="0" smtClean="0"/>
              <a:t>Sharing information across networks is one way. Not dialogue base</a:t>
            </a:r>
          </a:p>
          <a:p>
            <a:pPr marL="177800" indent="-177800" algn="just">
              <a:spcAft>
                <a:spcPts val="900"/>
              </a:spcAft>
              <a:buFont typeface="Wingdings" pitchFamily="2" charset="2"/>
              <a:buChar char="ü"/>
            </a:pPr>
            <a:r>
              <a:rPr lang="en-US" sz="2000" dirty="0" smtClean="0"/>
              <a:t>No across social networks dialogues</a:t>
            </a:r>
          </a:p>
          <a:p>
            <a:pPr marL="177800" indent="-177800" algn="just">
              <a:spcAft>
                <a:spcPts val="900"/>
              </a:spcAft>
              <a:buFont typeface="Wingdings" pitchFamily="2" charset="2"/>
              <a:buChar char="ü"/>
            </a:pPr>
            <a:r>
              <a:rPr lang="en-US" sz="2000" dirty="0" smtClean="0"/>
              <a:t>No dialogues across communications networks (Email, mobile ,IM) from social networks</a:t>
            </a:r>
          </a:p>
          <a:p>
            <a:pPr marL="177800" indent="-177800" algn="just">
              <a:spcAft>
                <a:spcPts val="900"/>
              </a:spcAft>
              <a:buFont typeface="Wingdings" pitchFamily="2" charset="2"/>
              <a:buChar char="ü"/>
            </a:pPr>
            <a:r>
              <a:rPr lang="en-US" sz="2000" dirty="0" smtClean="0"/>
              <a:t>No group based dialogues across social &amp; communications networks</a:t>
            </a:r>
          </a:p>
          <a:p>
            <a:pPr marL="177800" indent="-177800" algn="just">
              <a:spcAft>
                <a:spcPts val="900"/>
              </a:spcAft>
              <a:buFont typeface="Wingdings" pitchFamily="2" charset="2"/>
              <a:buChar char="ü"/>
            </a:pPr>
            <a:r>
              <a:rPr lang="en-US" sz="2000" dirty="0" smtClean="0"/>
              <a:t>No dialogues with none social networks users</a:t>
            </a:r>
          </a:p>
          <a:p>
            <a:pPr marL="177800" indent="-177800" algn="just">
              <a:buFont typeface="Arial" pitchFamily="34" charset="0"/>
              <a:buChar char="•"/>
            </a:pPr>
            <a:endParaRPr lang="en-US" sz="2000" dirty="0" smtClean="0"/>
          </a:p>
          <a:p>
            <a:pPr marL="177800" algn="just"/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There is </a:t>
            </a: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a need to </a:t>
            </a: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provide a Network that facilitates a constructive interactive communications between users from across social and communication </a:t>
            </a: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</a:rPr>
              <a:t>networks. That is the All4palestine Social Network.</a:t>
            </a:r>
            <a:endParaRPr lang="en-US" sz="2000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5334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Proposed Solution  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143000"/>
            <a:ext cx="48006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/>
              <a:t>A</a:t>
            </a:r>
            <a:r>
              <a:rPr lang="en-US" sz="2000" dirty="0" smtClean="0"/>
              <a:t> </a:t>
            </a:r>
            <a:r>
              <a:rPr lang="en-US" sz="2000" dirty="0" smtClean="0"/>
              <a:t>social network-based technology platform </a:t>
            </a:r>
            <a:r>
              <a:rPr lang="en-US" sz="2000" dirty="0" smtClean="0"/>
              <a:t>accessed via mobile and internet that </a:t>
            </a:r>
            <a:r>
              <a:rPr lang="en-US" sz="2000" dirty="0" smtClean="0"/>
              <a:t>facilitates a constructive interactive communications between users from across social and communication networks in order to arrive at social consensus compromise among the stakeholders in a society. 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Provides </a:t>
            </a:r>
            <a:r>
              <a:rPr lang="en-US" sz="2000" dirty="0" smtClean="0"/>
              <a:t>an effective tool for solving collective challenges by creating a Network with a structure and environment suitable for more efficient problem-solving. </a:t>
            </a:r>
            <a:endParaRPr lang="en-US" sz="2000" dirty="0"/>
          </a:p>
        </p:txBody>
      </p:sp>
      <p:grpSp>
        <p:nvGrpSpPr>
          <p:cNvPr id="6" name="Group 8"/>
          <p:cNvGrpSpPr/>
          <p:nvPr/>
        </p:nvGrpSpPr>
        <p:grpSpPr>
          <a:xfrm>
            <a:off x="5410200" y="1676400"/>
            <a:ext cx="3276600" cy="3810000"/>
            <a:chOff x="1066800" y="862322"/>
            <a:chExt cx="6682033" cy="5005078"/>
          </a:xfrm>
        </p:grpSpPr>
        <p:pic>
          <p:nvPicPr>
            <p:cNvPr id="8" name="Picture 2" descr="http://t2.gstatic.com/images?q=tbn:ANd9GcQIjP4smsaK39pj9tiuFMihtRPfnuiwlWVeRsUZreDMRkmON5gaAw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801" y="862322"/>
              <a:ext cx="6682032" cy="5005078"/>
            </a:xfrm>
            <a:prstGeom prst="rect">
              <a:avLst/>
            </a:prstGeom>
            <a:noFill/>
          </p:spPr>
        </p:pic>
        <p:pic>
          <p:nvPicPr>
            <p:cNvPr id="9" name="Picture 8" descr="http://t3.gstatic.com/images?q=tbn:ANd9GcSva1VqP3waE5KZ-UJ-fKxbXiRiDMnq6fcaR0H9d6IpzZ1NjGGZfQ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4267200" y="1219200"/>
              <a:ext cx="548640" cy="54864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0" name="Picture 10" descr="http://www.serkis.com/images/misc/facebook_logo.g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15000" y="1600200"/>
              <a:ext cx="365760" cy="365760"/>
            </a:xfrm>
            <a:prstGeom prst="rect">
              <a:avLst/>
            </a:prstGeom>
            <a:noFill/>
          </p:spPr>
        </p:pic>
        <p:pic>
          <p:nvPicPr>
            <p:cNvPr id="11" name="Picture 10" descr="http://t2.gstatic.com/images?q=tbn:ANd9GcQy_UeD6I3znwd-KkK4ihQmjGqU3VqnX4uJLhOzgQSi7sGcA8e2HQ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71800" y="1447800"/>
              <a:ext cx="365760" cy="365760"/>
            </a:xfrm>
            <a:prstGeom prst="rect">
              <a:avLst/>
            </a:prstGeom>
            <a:noFill/>
            <a:effectLst/>
          </p:spPr>
        </p:pic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343400" y="3581400"/>
              <a:ext cx="320041" cy="27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952701" y="3276600"/>
              <a:ext cx="390699" cy="365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4" descr="http://t2.gstatic.com/images?q=tbn:ANd9GcQ1HKdzs2f38_Ibe1mA8rGVts8GzEj6z_idzsImeKoI3IavEYeJ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705600" y="2362200"/>
              <a:ext cx="365760" cy="365760"/>
            </a:xfrm>
            <a:prstGeom prst="rect">
              <a:avLst/>
            </a:prstGeom>
            <a:noFill/>
          </p:spPr>
        </p:pic>
        <p:pic>
          <p:nvPicPr>
            <p:cNvPr id="15" name="Picture 6" descr="http://t2.gstatic.com/images?q=tbn:ANd9GcTjAKETShal7-oVr_Gi_XFt89h3fcNddO9YkFRfaIqyailVtfZe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828800" y="1828800"/>
              <a:ext cx="303584" cy="457200"/>
            </a:xfrm>
            <a:prstGeom prst="rect">
              <a:avLst/>
            </a:prstGeom>
            <a:noFill/>
          </p:spPr>
        </p:pic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248400" y="5181600"/>
              <a:ext cx="390699" cy="365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0" descr="http://www.serkis.com/images/misc/facebook_logo.g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0" y="5410200"/>
              <a:ext cx="365760" cy="365760"/>
            </a:xfrm>
            <a:prstGeom prst="rect">
              <a:avLst/>
            </a:prstGeom>
            <a:noFill/>
          </p:spPr>
        </p:pic>
        <p:pic>
          <p:nvPicPr>
            <p:cNvPr id="18" name="Picture 17" descr="http://t3.gstatic.com/images?q=tbn:ANd9GcSva1VqP3waE5KZ-UJ-fKxbXiRiDMnq6fcaR0H9d6IpzZ1NjGGZfQ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6781800" y="4572000"/>
              <a:ext cx="548640" cy="54864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9" name="Picture 12" descr="http://t2.gstatic.com/images?q=tbn:ANd9GcQy_UeD6I3znwd-KkK4ihQmjGqU3VqnX4uJLhOzgQSi7sGcA8e2HQ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09800" y="4724400"/>
              <a:ext cx="365760" cy="365760"/>
            </a:xfrm>
            <a:prstGeom prst="rect">
              <a:avLst/>
            </a:prstGeom>
            <a:noFill/>
            <a:effectLst/>
          </p:spPr>
        </p:pic>
        <p:pic>
          <p:nvPicPr>
            <p:cNvPr id="20" name="Picture 6" descr="http://t2.gstatic.com/images?q=tbn:ANd9GcTjAKETShal7-oVr_Gi_XFt89h3fcNddO9YkFRfaIqyailVtfZe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066800" y="2667000"/>
              <a:ext cx="303584" cy="457200"/>
            </a:xfrm>
            <a:prstGeom prst="rect">
              <a:avLst/>
            </a:prstGeom>
            <a:noFill/>
          </p:spPr>
        </p:pic>
      </p:grpSp>
      <p:pic>
        <p:nvPicPr>
          <p:cNvPr id="21" name="Picture 2" descr="All_4_Palestine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flipH="1">
            <a:off x="6934200" y="35814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5334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Proposed Solution - Mobile  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mmansour\Desktop\screen shots\screen shots\IMG_00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95400"/>
            <a:ext cx="3048000" cy="4572000"/>
          </a:xfrm>
          <a:prstGeom prst="rect">
            <a:avLst/>
          </a:prstGeom>
          <a:noFill/>
        </p:spPr>
      </p:pic>
      <p:pic>
        <p:nvPicPr>
          <p:cNvPr id="1027" name="Picture 3" descr="C:\Users\mmansour\Desktop\screen shots\screen shots\IMG_001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295400"/>
            <a:ext cx="3048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5334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Proposed Solution - WEB  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381000" y="914400"/>
            <a:ext cx="8381992" cy="5421125"/>
            <a:chOff x="381000" y="228600"/>
            <a:chExt cx="8762992" cy="6106925"/>
          </a:xfrm>
        </p:grpSpPr>
        <p:pic>
          <p:nvPicPr>
            <p:cNvPr id="23" name="Picture 2" descr="Khaled Gharaibeh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00" y="228600"/>
              <a:ext cx="457200" cy="457200"/>
            </a:xfrm>
            <a:prstGeom prst="rect">
              <a:avLst/>
            </a:prstGeom>
            <a:noFill/>
          </p:spPr>
        </p:pic>
        <p:sp>
          <p:nvSpPr>
            <p:cNvPr id="24" name="Rectangle 23"/>
            <p:cNvSpPr/>
            <p:nvPr/>
          </p:nvSpPr>
          <p:spPr>
            <a:xfrm>
              <a:off x="7924800" y="762000"/>
              <a:ext cx="1028700" cy="2539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b="1" dirty="0" smtClean="0">
                  <a:latin typeface="Helvatic"/>
                </a:rPr>
                <a:t>Khaled G</a:t>
              </a:r>
              <a:endParaRPr lang="en-US" sz="1000" dirty="0">
                <a:latin typeface="Helvatic"/>
              </a:endParaRPr>
            </a:p>
          </p:txBody>
        </p:sp>
        <p:pic>
          <p:nvPicPr>
            <p:cNvPr id="25" name="Picture 2" descr="http://t3.gstatic.com/images?q=tbn:ANd9GcSva1VqP3waE5KZ-UJ-fKxbXiRiDMnq6fcaR0H9d6IpzZ1NjGGZfQ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5958840" y="518160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26" name="Picture 10" descr="http://www.serkis.com/images/misc/facebook_logo.g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77000" y="548640"/>
              <a:ext cx="274320" cy="274320"/>
            </a:xfrm>
            <a:prstGeom prst="rect">
              <a:avLst/>
            </a:prstGeom>
            <a:noFill/>
          </p:spPr>
        </p:pic>
        <p:pic>
          <p:nvPicPr>
            <p:cNvPr id="27" name="Picture 12" descr="http://t2.gstatic.com/images?q=tbn:ANd9GcQy_UeD6I3znwd-KkK4ihQmjGqU3VqnX4uJLhOzgQSi7sGcA8e2HQ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949440" y="533400"/>
              <a:ext cx="365760" cy="365760"/>
            </a:xfrm>
            <a:prstGeom prst="rect">
              <a:avLst/>
            </a:prstGeom>
            <a:noFill/>
            <a:effectLst/>
          </p:spPr>
        </p:pic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410200" y="609600"/>
              <a:ext cx="320041" cy="27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</p:pic>
        <p:grpSp>
          <p:nvGrpSpPr>
            <p:cNvPr id="29" name="Group 57"/>
            <p:cNvGrpSpPr/>
            <p:nvPr/>
          </p:nvGrpSpPr>
          <p:grpSpPr>
            <a:xfrm>
              <a:off x="4887650" y="1248723"/>
              <a:ext cx="4256340" cy="845408"/>
              <a:chOff x="4624968" y="1239798"/>
              <a:chExt cx="3757032" cy="589804"/>
            </a:xfrm>
          </p:grpSpPr>
          <p:pic>
            <p:nvPicPr>
              <p:cNvPr id="85" name="Picture 2" descr="Khaled Gharaibeh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995746" y="1239798"/>
                <a:ext cx="317810" cy="457200"/>
              </a:xfrm>
              <a:prstGeom prst="rect">
                <a:avLst/>
              </a:prstGeom>
              <a:noFill/>
            </p:spPr>
          </p:pic>
          <p:pic>
            <p:nvPicPr>
              <p:cNvPr id="86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624968" y="1239798"/>
                <a:ext cx="296970" cy="381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7" name="Rectangle 86"/>
              <p:cNvSpPr/>
              <p:nvPr/>
            </p:nvSpPr>
            <p:spPr>
              <a:xfrm>
                <a:off x="5366524" y="1378685"/>
                <a:ext cx="3015476" cy="4509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900" b="1" dirty="0" smtClean="0">
                    <a:latin typeface="Helvatic"/>
                  </a:rPr>
                  <a:t>Khaled G why is ALWAYS your fault when u fail, when u r not motivated,when u panic,when u get angry, when u yell, when you r bored, when feeling down</a:t>
                </a:r>
              </a:p>
              <a:p>
                <a:r>
                  <a:rPr lang="en-US" sz="900" b="1" dirty="0" smtClean="0">
                    <a:latin typeface="Helvatic"/>
                    <a:hlinkClick r:id="rId7" action="ppaction://hlinkfile" tooltip="1:41 PM Apr 10th"/>
                  </a:rPr>
                  <a:t>45 minutes ago</a:t>
                </a:r>
                <a:endParaRPr lang="en-US" sz="900" b="1" dirty="0">
                  <a:latin typeface="Helvatic"/>
                </a:endParaRPr>
              </a:p>
            </p:txBody>
          </p:sp>
        </p:grpSp>
        <p:grpSp>
          <p:nvGrpSpPr>
            <p:cNvPr id="30" name="Group 79"/>
            <p:cNvGrpSpPr/>
            <p:nvPr/>
          </p:nvGrpSpPr>
          <p:grpSpPr>
            <a:xfrm>
              <a:off x="4943781" y="2157961"/>
              <a:ext cx="3895423" cy="4177566"/>
              <a:chOff x="1968206" y="1473896"/>
              <a:chExt cx="4532857" cy="4475967"/>
            </a:xfrm>
          </p:grpSpPr>
          <p:pic>
            <p:nvPicPr>
              <p:cNvPr id="63" name="Picture 4" descr="mansour mansour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2265947" y="2103329"/>
                <a:ext cx="385011" cy="419622"/>
              </a:xfrm>
              <a:prstGeom prst="rect">
                <a:avLst/>
              </a:prstGeom>
              <a:noFill/>
            </p:spPr>
          </p:pic>
          <p:pic>
            <p:nvPicPr>
              <p:cNvPr id="64" name="Picture 4" descr="Mobile Buzz - Carl G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2265947" y="2732762"/>
                <a:ext cx="385011" cy="419622"/>
              </a:xfrm>
              <a:prstGeom prst="rect">
                <a:avLst/>
              </a:prstGeom>
              <a:noFill/>
            </p:spPr>
          </p:pic>
          <p:pic>
            <p:nvPicPr>
              <p:cNvPr id="65" name="Picture 6" descr="ziadaly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2265947" y="3292258"/>
                <a:ext cx="385011" cy="419622"/>
              </a:xfrm>
              <a:prstGeom prst="rect">
                <a:avLst/>
              </a:prstGeom>
              <a:noFill/>
            </p:spPr>
          </p:pic>
          <p:pic>
            <p:nvPicPr>
              <p:cNvPr id="66" name="Picture 8" descr="Pete Cashmore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2265947" y="3851753"/>
                <a:ext cx="385011" cy="419622"/>
              </a:xfrm>
              <a:prstGeom prst="rect">
                <a:avLst/>
              </a:prstGeom>
              <a:noFill/>
            </p:spPr>
          </p:pic>
          <p:pic>
            <p:nvPicPr>
              <p:cNvPr id="67" name="Picture 10" descr="Cali Lewis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2265947" y="4411249"/>
                <a:ext cx="385011" cy="419622"/>
              </a:xfrm>
              <a:prstGeom prst="rect">
                <a:avLst/>
              </a:prstGeom>
              <a:noFill/>
            </p:spPr>
          </p:pic>
          <p:pic>
            <p:nvPicPr>
              <p:cNvPr id="68" name="Picture 11" descr="C:\Users\mmansour\Desktop\ars-grafik-minimal-social-media-icons-pack-download1\ars-grafik-facebook-icon.png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1970773" y="1571808"/>
                <a:ext cx="231006" cy="251773"/>
              </a:xfrm>
              <a:prstGeom prst="rect">
                <a:avLst/>
              </a:prstGeom>
              <a:noFill/>
            </p:spPr>
          </p:pic>
          <p:pic>
            <p:nvPicPr>
              <p:cNvPr id="69" name="Picture 12" descr="C:\Users\mmansour\Desktop\ars-grafik-minimal-social-media-icons-pack-download1\twitter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968206" y="2173266"/>
                <a:ext cx="231006" cy="251773"/>
              </a:xfrm>
              <a:prstGeom prst="rect">
                <a:avLst/>
              </a:prstGeom>
              <a:noFill/>
            </p:spPr>
          </p:pic>
          <p:pic>
            <p:nvPicPr>
              <p:cNvPr id="70" name="Picture 69" descr="C:\Users\mmansour\Desktop\ars-grafik-minimal-social-media-icons-pack-download1\twitter.png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968206" y="2830673"/>
                <a:ext cx="231006" cy="251773"/>
              </a:xfrm>
              <a:prstGeom prst="rect">
                <a:avLst/>
              </a:prstGeom>
              <a:noFill/>
            </p:spPr>
          </p:pic>
          <p:pic>
            <p:nvPicPr>
              <p:cNvPr id="71" name="Picture 13" descr="C:\Users\mmansour\Desktop\ars-grafik-minimal-social-media-icons-pack-download1\ars-grafik-linkedin-icon.png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1968206" y="3921690"/>
                <a:ext cx="231006" cy="251773"/>
              </a:xfrm>
              <a:prstGeom prst="rect">
                <a:avLst/>
              </a:prstGeom>
              <a:noFill/>
            </p:spPr>
          </p:pic>
          <p:pic>
            <p:nvPicPr>
              <p:cNvPr id="72" name="Picture 11" descr="C:\Users\mmansour\Desktop\ars-grafik-minimal-social-media-icons-pack-download1\ars-grafik-facebook-icon.png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1968206" y="3362195"/>
                <a:ext cx="231006" cy="251773"/>
              </a:xfrm>
              <a:prstGeom prst="rect">
                <a:avLst/>
              </a:prstGeom>
              <a:noFill/>
            </p:spPr>
          </p:pic>
          <p:pic>
            <p:nvPicPr>
              <p:cNvPr id="73" name="Picture 13" descr="C:\Users\mmansour\Desktop\ars-grafik-minimal-social-media-icons-pack-download1\ars-grafik-linkedin-icon.png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1968206" y="4481186"/>
                <a:ext cx="231006" cy="251773"/>
              </a:xfrm>
              <a:prstGeom prst="rect">
                <a:avLst/>
              </a:prstGeom>
              <a:noFill/>
            </p:spPr>
          </p:pic>
          <p:pic>
            <p:nvPicPr>
              <p:cNvPr id="74" name="Picture 15" descr="http://profile.ak.fbcdn.net/hprofile-ak-snc4/195531_653901109_4676807_q.jpg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2265947" y="1526349"/>
                <a:ext cx="401053" cy="437106"/>
              </a:xfrm>
              <a:prstGeom prst="rect">
                <a:avLst/>
              </a:prstGeom>
              <a:noFill/>
            </p:spPr>
          </p:pic>
          <p:sp>
            <p:nvSpPr>
              <p:cNvPr id="75" name="Rectangle 74"/>
              <p:cNvSpPr/>
              <p:nvPr/>
            </p:nvSpPr>
            <p:spPr>
              <a:xfrm>
                <a:off x="2715126" y="1473896"/>
                <a:ext cx="3721768" cy="6865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" b="1" dirty="0" smtClean="0">
                    <a:latin typeface="Helvatic"/>
                  </a:rPr>
                  <a:t>Mansour Mansour Because you should be responsible for your actions</a:t>
                </a:r>
              </a:p>
              <a:p>
                <a:endParaRPr lang="en-US" sz="800" b="1" dirty="0" smtClean="0">
                  <a:latin typeface="Helvatic"/>
                </a:endParaRPr>
              </a:p>
              <a:p>
                <a:r>
                  <a:rPr lang="en-US" sz="800" b="1" dirty="0" smtClean="0">
                    <a:latin typeface="Helvatic"/>
                    <a:hlinkClick r:id="rId7" action="ppaction://hlinkfile" tooltip="1:41 PM Apr 10th"/>
                  </a:rPr>
                  <a:t>22 minutes ago</a:t>
                </a:r>
                <a:endParaRPr lang="en-US" sz="800" b="1" dirty="0">
                  <a:latin typeface="Helvatic"/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715126" y="2014487"/>
                <a:ext cx="3721768" cy="5419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" b="1" dirty="0" smtClean="0">
                    <a:latin typeface="Helvatic"/>
                  </a:rPr>
                  <a:t>Mansour Mansour Are you OK Khaled</a:t>
                </a:r>
              </a:p>
              <a:p>
                <a:endParaRPr lang="en-US" sz="800" b="1" dirty="0" smtClean="0">
                  <a:latin typeface="Helvatic"/>
                </a:endParaRPr>
              </a:p>
              <a:p>
                <a:r>
                  <a:rPr lang="en-US" sz="800" b="1" dirty="0" smtClean="0">
                    <a:latin typeface="Helvatic"/>
                    <a:hlinkClick r:id="rId7" action="ppaction://hlinkfile" tooltip="1:41 PM Apr 10th"/>
                  </a:rPr>
                  <a:t>19 minutes ago</a:t>
                </a:r>
                <a:endParaRPr lang="en-US" sz="800" b="1" dirty="0">
                  <a:latin typeface="Helvatic"/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2715126" y="2662825"/>
                <a:ext cx="3785937" cy="4946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" b="1" dirty="0" smtClean="0">
                    <a:latin typeface="Helvatic"/>
                  </a:rPr>
                  <a:t>Carl G  Blame it on Rio</a:t>
                </a:r>
              </a:p>
              <a:p>
                <a:endParaRPr lang="en-US" sz="800" b="1" dirty="0" smtClean="0">
                  <a:latin typeface="Helvatic"/>
                </a:endParaRPr>
              </a:p>
              <a:p>
                <a:r>
                  <a:rPr lang="en-US" sz="800" b="1" dirty="0" smtClean="0">
                    <a:latin typeface="Helvatic"/>
                    <a:hlinkClick r:id="rId7" action="ppaction://hlinkfile" tooltip="1:41 PM Apr 10th"/>
                  </a:rPr>
                  <a:t>15 minutes ago</a:t>
                </a:r>
                <a:endParaRPr lang="en-US" sz="800" b="1" dirty="0">
                  <a:latin typeface="Helvatic"/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2715126" y="3222321"/>
                <a:ext cx="3785937" cy="5419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" b="1" dirty="0" smtClean="0">
                    <a:latin typeface="Helvatic"/>
                  </a:rPr>
                  <a:t>ZIadAly Which one you are now fail,  not motivated,  panic, angry, yell, bored or down</a:t>
                </a:r>
              </a:p>
              <a:p>
                <a:r>
                  <a:rPr lang="en-US" sz="800" b="1" dirty="0" smtClean="0">
                    <a:latin typeface="Helvatic"/>
                    <a:hlinkClick r:id="rId7" action="ppaction://hlinkfile" tooltip="1:41 PM Apr 10th"/>
                  </a:rPr>
                  <a:t>11 minutes ago</a:t>
                </a:r>
                <a:endParaRPr lang="en-US" sz="800" b="1" dirty="0">
                  <a:latin typeface="Helvatic"/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715126" y="3781816"/>
                <a:ext cx="3785937" cy="5419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" b="1" dirty="0" smtClean="0">
                    <a:latin typeface="Helvatic"/>
                  </a:rPr>
                  <a:t>Pete Cashmore May be All </a:t>
                </a:r>
                <a:r>
                  <a:rPr lang="en-US" sz="800" b="1" dirty="0" smtClean="0">
                    <a:latin typeface="Helvatic"/>
                    <a:sym typeface="Wingdings" pitchFamily="2" charset="2"/>
                  </a:rPr>
                  <a:t></a:t>
                </a:r>
                <a:endParaRPr lang="en-US" sz="800" b="1" dirty="0" smtClean="0">
                  <a:latin typeface="Helvatic"/>
                </a:endParaRPr>
              </a:p>
              <a:p>
                <a:endParaRPr lang="en-US" sz="800" b="1" dirty="0" smtClean="0">
                  <a:latin typeface="Helvatic"/>
                </a:endParaRPr>
              </a:p>
              <a:p>
                <a:r>
                  <a:rPr lang="en-US" sz="800" b="1" dirty="0" smtClean="0">
                    <a:latin typeface="Helvatic"/>
                    <a:hlinkClick r:id="rId7" action="ppaction://hlinkfile" tooltip="1:41 PM Apr 10th"/>
                  </a:rPr>
                  <a:t>10 minutes ago</a:t>
                </a:r>
                <a:endParaRPr lang="en-US" sz="800" b="1" dirty="0">
                  <a:latin typeface="Helvatic"/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715126" y="4341312"/>
                <a:ext cx="3785937" cy="4946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" b="1" dirty="0" smtClean="0">
                    <a:latin typeface="Helvatic"/>
                  </a:rPr>
                  <a:t>Cali Lewis Are you making a statement about your current mood or this is up for discussion</a:t>
                </a:r>
              </a:p>
              <a:p>
                <a:r>
                  <a:rPr lang="en-US" sz="800" b="1" dirty="0" smtClean="0">
                    <a:latin typeface="Helvatic"/>
                    <a:hlinkClick r:id="rId7" action="ppaction://hlinkfile" tooltip="1:41 PM Apr 10th"/>
                  </a:rPr>
                  <a:t>0</a:t>
                </a:r>
                <a:r>
                  <a:rPr lang="en-US" sz="800" b="1" dirty="0">
                    <a:latin typeface="Helvatic"/>
                    <a:hlinkClick r:id="rId7" action="ppaction://hlinkfile" tooltip="1:41 PM Apr 10th"/>
                  </a:rPr>
                  <a:t>9</a:t>
                </a:r>
                <a:r>
                  <a:rPr lang="en-US" sz="800" b="1" dirty="0" smtClean="0">
                    <a:latin typeface="Helvatic"/>
                    <a:hlinkClick r:id="rId7" action="ppaction://hlinkfile" tooltip="1:41 PM Apr 10th"/>
                  </a:rPr>
                  <a:t> minutes ago</a:t>
                </a:r>
                <a:endParaRPr lang="en-US" sz="800" b="1" dirty="0">
                  <a:latin typeface="Helvatic"/>
                </a:endParaRP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2715126" y="4900808"/>
                <a:ext cx="3336758" cy="4946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" b="1" dirty="0" smtClean="0">
                    <a:latin typeface="Helvatic"/>
                    <a:hlinkClick r:id="rId17"/>
                  </a:rPr>
                  <a:t>mmansour@javna.con</a:t>
                </a:r>
                <a:r>
                  <a:rPr lang="en-US" sz="800" b="1" dirty="0" smtClean="0">
                    <a:latin typeface="Helvatic"/>
                  </a:rPr>
                  <a:t>  I guess Khaled not in a GOOD mood</a:t>
                </a:r>
              </a:p>
              <a:p>
                <a:r>
                  <a:rPr lang="en-US" sz="800" b="1" dirty="0" smtClean="0">
                    <a:latin typeface="Helvatic"/>
                    <a:hlinkClick r:id="rId7" action="ppaction://hlinkfile" tooltip="1:41 PM Apr 10th"/>
                  </a:rPr>
                  <a:t>05 minutes ago</a:t>
                </a:r>
                <a:endParaRPr lang="en-US" sz="800" b="1" dirty="0">
                  <a:latin typeface="Helvatic"/>
                </a:endParaRP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2715126" y="5441399"/>
                <a:ext cx="3785937" cy="4946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" b="1" dirty="0" smtClean="0">
                    <a:latin typeface="Helvatic"/>
                  </a:rPr>
                  <a:t>+96279xxxxxxx Khaled how about if we discuss this over coffee</a:t>
                </a:r>
              </a:p>
              <a:p>
                <a:r>
                  <a:rPr lang="en-US" sz="800" b="1" dirty="0" smtClean="0">
                    <a:latin typeface="Helvatic"/>
                    <a:hlinkClick r:id="rId7" action="ppaction://hlinkfile" tooltip="1:41 PM Apr 10th"/>
                  </a:rPr>
                  <a:t>02 minutes ago</a:t>
                </a:r>
                <a:endParaRPr lang="en-US" sz="800" b="1" dirty="0">
                  <a:latin typeface="Helvatic"/>
                </a:endParaRPr>
              </a:p>
            </p:txBody>
          </p:sp>
          <p:pic>
            <p:nvPicPr>
              <p:cNvPr id="83" name="Picture 2" descr="http://t1.gstatic.com/images?q=tbn:ANd9GcRVXtoFdLpnYzWynweLkLlZTDJvIx4mo-w2PLXv92EduczXaroIUA"/>
              <p:cNvPicPr>
                <a:picLocks noChangeAspect="1" noChangeArrowheads="1"/>
              </p:cNvPicPr>
              <p:nvPr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2264226" y="4970745"/>
                <a:ext cx="386732" cy="419623"/>
              </a:xfrm>
              <a:prstGeom prst="rect">
                <a:avLst/>
              </a:prstGeom>
              <a:noFill/>
            </p:spPr>
          </p:pic>
          <p:pic>
            <p:nvPicPr>
              <p:cNvPr id="84" name="Picture 4" descr="http://t3.gstatic.com/images?q=tbn:ANd9GcR6O0ZSqeckj95uYTkXqABhSDnUmrNRgkqcKTIaiqD67inW5q1LGQ"/>
              <p:cNvPicPr>
                <a:picLocks noChangeAspect="1" noChangeArrowheads="1"/>
              </p:cNvPicPr>
              <p:nvPr/>
            </p:nvPicPr>
            <p:blipFill>
              <a:blip r:embed="rId19" cstate="print"/>
              <a:srcRect/>
              <a:stretch>
                <a:fillRect/>
              </a:stretch>
            </p:blipFill>
            <p:spPr bwMode="auto">
              <a:xfrm>
                <a:off x="2330116" y="5483616"/>
                <a:ext cx="256674" cy="466247"/>
              </a:xfrm>
              <a:prstGeom prst="rect">
                <a:avLst/>
              </a:prstGeom>
              <a:noFill/>
            </p:spPr>
          </p:pic>
        </p:grpSp>
        <p:sp>
          <p:nvSpPr>
            <p:cNvPr id="31" name="TextBox 9"/>
            <p:cNvSpPr txBox="1"/>
            <p:nvPr/>
          </p:nvSpPr>
          <p:spPr>
            <a:xfrm>
              <a:off x="381000" y="758952"/>
              <a:ext cx="1371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Helvatic"/>
                </a:rPr>
                <a:t>Post a Dialog</a:t>
              </a:r>
              <a:endParaRPr lang="en-US" sz="1400" b="1" dirty="0">
                <a:latin typeface="Helvatic"/>
              </a:endParaRPr>
            </a:p>
          </p:txBody>
        </p:sp>
        <p:sp>
          <p:nvSpPr>
            <p:cNvPr id="32" name="Rounded Rectangle 8"/>
            <p:cNvSpPr/>
            <p:nvPr/>
          </p:nvSpPr>
          <p:spPr>
            <a:xfrm>
              <a:off x="381000" y="1066800"/>
              <a:ext cx="3657600" cy="5334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chemeClr val="tx1"/>
                </a:solidFill>
                <a:latin typeface="Helvatic"/>
              </a:endParaRPr>
            </a:p>
          </p:txBody>
        </p:sp>
        <p:pic>
          <p:nvPicPr>
            <p:cNvPr id="33" name="Picture 11" descr="C:\Users\mmansour\Desktop\ars-grafik-minimal-social-media-icons-pack-download1\ars-grafik-facebook-icon.png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716280" y="1703832"/>
              <a:ext cx="274320" cy="274320"/>
            </a:xfrm>
            <a:prstGeom prst="rect">
              <a:avLst/>
            </a:prstGeom>
            <a:noFill/>
          </p:spPr>
        </p:pic>
        <p:pic>
          <p:nvPicPr>
            <p:cNvPr id="34" name="Picture 12" descr="C:\Users\mmansour\Desktop\ars-grafik-minimal-social-media-icons-pack-download1\twitter.png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249680" y="1706880"/>
              <a:ext cx="274320" cy="274320"/>
            </a:xfrm>
            <a:prstGeom prst="rect">
              <a:avLst/>
            </a:prstGeom>
            <a:noFill/>
          </p:spPr>
        </p:pic>
        <p:pic>
          <p:nvPicPr>
            <p:cNvPr id="35" name="Picture 4" descr="http://t3.gstatic.com/images?q=tbn:ANd9GcTYQY4n96NwCc4tPTqBH0SKkFnztaMt30IM39yCg8BrRk7LHOJFDg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1935481" y="762000"/>
              <a:ext cx="274319" cy="274320"/>
            </a:xfrm>
            <a:prstGeom prst="rect">
              <a:avLst/>
            </a:prstGeom>
            <a:noFill/>
          </p:spPr>
        </p:pic>
        <p:sp>
          <p:nvSpPr>
            <p:cNvPr id="36" name="TextBox 35"/>
            <p:cNvSpPr txBox="1"/>
            <p:nvPr/>
          </p:nvSpPr>
          <p:spPr>
            <a:xfrm>
              <a:off x="2179320" y="479076"/>
              <a:ext cx="750917" cy="337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Public</a:t>
              </a:r>
              <a:endParaRPr lang="en-US" sz="1400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179320" y="716280"/>
              <a:ext cx="8686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Private</a:t>
              </a:r>
              <a:endParaRPr lang="en-US" sz="1400" b="1" dirty="0"/>
            </a:p>
          </p:txBody>
        </p:sp>
        <p:pic>
          <p:nvPicPr>
            <p:cNvPr id="38" name="Picture 4" descr="http://t3.gstatic.com/images?q=tbn:ANd9GcTYQY4n96NwCc4tPTqBH0SKkFnztaMt30IM39yCg8BrRk7LHOJFDg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1935481" y="487680"/>
              <a:ext cx="274319" cy="274320"/>
            </a:xfrm>
            <a:prstGeom prst="rect">
              <a:avLst/>
            </a:prstGeom>
            <a:noFill/>
          </p:spPr>
        </p:pic>
        <p:grpSp>
          <p:nvGrpSpPr>
            <p:cNvPr id="39" name="Group 103"/>
            <p:cNvGrpSpPr/>
            <p:nvPr/>
          </p:nvGrpSpPr>
          <p:grpSpPr>
            <a:xfrm>
              <a:off x="433968" y="2362198"/>
              <a:ext cx="3890382" cy="2782817"/>
              <a:chOff x="433968" y="3357027"/>
              <a:chExt cx="3890382" cy="2402590"/>
            </a:xfrm>
          </p:grpSpPr>
          <p:grpSp>
            <p:nvGrpSpPr>
              <p:cNvPr id="46" name="Group 62"/>
              <p:cNvGrpSpPr/>
              <p:nvPr/>
            </p:nvGrpSpPr>
            <p:grpSpPr>
              <a:xfrm>
                <a:off x="433968" y="3357027"/>
                <a:ext cx="3757032" cy="504875"/>
                <a:chOff x="433968" y="2189202"/>
                <a:chExt cx="3757032" cy="504875"/>
              </a:xfrm>
            </p:grpSpPr>
            <p:pic>
              <p:nvPicPr>
                <p:cNvPr id="60" name="Picture 2" descr="Khaled Gharaibeh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804746" y="2209800"/>
                  <a:ext cx="317810" cy="4572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61" name="Picture 2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433968" y="2209800"/>
                  <a:ext cx="296970" cy="381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62" name="Rectangle 61"/>
                <p:cNvSpPr/>
                <p:nvPr/>
              </p:nvSpPr>
              <p:spPr>
                <a:xfrm>
                  <a:off x="1175524" y="2189202"/>
                  <a:ext cx="3015476" cy="50487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800" b="1" dirty="0" smtClean="0">
                      <a:latin typeface="Helvatic"/>
                    </a:rPr>
                    <a:t>Khaled G why is ALWAYS your fault when u fail, when u r not motivated,when u panic,when u get angry, when u yell, when you r bored, when feeling down</a:t>
                  </a:r>
                </a:p>
                <a:p>
                  <a:r>
                    <a:rPr lang="en-US" sz="800" b="1" dirty="0" smtClean="0">
                      <a:latin typeface="Helvatic"/>
                      <a:hlinkClick r:id="rId7" action="ppaction://hlinkfile" tooltip="1:41 PM Apr 10th"/>
                    </a:rPr>
                    <a:t>45 minutes ago</a:t>
                  </a:r>
                  <a:endParaRPr lang="en-US" sz="800" b="1" dirty="0">
                    <a:latin typeface="Helvatic"/>
                  </a:endParaRPr>
                </a:p>
              </p:txBody>
            </p:sp>
          </p:grpSp>
          <p:pic>
            <p:nvPicPr>
              <p:cNvPr id="47" name="Picture 2"/>
              <p:cNvPicPr>
                <a:picLocks noChangeAspect="1" noChangeArrowheads="1"/>
              </p:cNvPicPr>
              <p:nvPr/>
            </p:nvPicPr>
            <p:blipFill>
              <a:blip r:embed="rId21" cstate="print"/>
              <a:srcRect/>
              <a:stretch>
                <a:fillRect/>
              </a:stretch>
            </p:blipFill>
            <p:spPr bwMode="auto">
              <a:xfrm>
                <a:off x="4114800" y="3530025"/>
                <a:ext cx="209550" cy="20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48" name="Group 63"/>
              <p:cNvGrpSpPr/>
              <p:nvPr/>
            </p:nvGrpSpPr>
            <p:grpSpPr>
              <a:xfrm>
                <a:off x="433968" y="3987225"/>
                <a:ext cx="3757032" cy="504875"/>
                <a:chOff x="433968" y="2189202"/>
                <a:chExt cx="3757032" cy="504875"/>
              </a:xfrm>
            </p:grpSpPr>
            <p:pic>
              <p:nvPicPr>
                <p:cNvPr id="57" name="Picture 2" descr="Khaled Gharaibeh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804746" y="2209800"/>
                  <a:ext cx="317810" cy="4572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8" name="Picture 2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433968" y="2209800"/>
                  <a:ext cx="296970" cy="381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59" name="Rectangle 58"/>
                <p:cNvSpPr/>
                <p:nvPr/>
              </p:nvSpPr>
              <p:spPr>
                <a:xfrm>
                  <a:off x="1175524" y="2189202"/>
                  <a:ext cx="3015476" cy="50487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800" b="1" dirty="0" smtClean="0">
                      <a:latin typeface="Helvatic"/>
                    </a:rPr>
                    <a:t>Khaled G </a:t>
                  </a:r>
                  <a:r>
                    <a:rPr lang="en-US" sz="800" b="1" dirty="0" smtClean="0"/>
                    <a:t>ads and app sale won't cover operations and development cost. Also no clear forecast or plan for breakeven</a:t>
                  </a:r>
                </a:p>
                <a:p>
                  <a:endParaRPr lang="en-US" sz="800" b="1" dirty="0" smtClean="0">
                    <a:latin typeface="Helvatic"/>
                  </a:endParaRPr>
                </a:p>
                <a:p>
                  <a:r>
                    <a:rPr lang="en-US" sz="800" b="1" dirty="0" smtClean="0">
                      <a:latin typeface="Helvatic"/>
                      <a:hlinkClick r:id="rId7" action="ppaction://hlinkfile" tooltip="1:41 PM Apr 10th"/>
                    </a:rPr>
                    <a:t>2 hours ago</a:t>
                  </a:r>
                  <a:endParaRPr lang="en-US" sz="800" b="1" dirty="0">
                    <a:latin typeface="Helvatic"/>
                  </a:endParaRPr>
                </a:p>
              </p:txBody>
            </p:sp>
          </p:grpSp>
          <p:grpSp>
            <p:nvGrpSpPr>
              <p:cNvPr id="49" name="Group 67"/>
              <p:cNvGrpSpPr/>
              <p:nvPr/>
            </p:nvGrpSpPr>
            <p:grpSpPr>
              <a:xfrm>
                <a:off x="433968" y="4621650"/>
                <a:ext cx="3757032" cy="553192"/>
                <a:chOff x="433968" y="2189202"/>
                <a:chExt cx="3757032" cy="553192"/>
              </a:xfrm>
            </p:grpSpPr>
            <p:pic>
              <p:nvPicPr>
                <p:cNvPr id="54" name="Picture 2" descr="Khaled Gharaibeh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804746" y="2209800"/>
                  <a:ext cx="317810" cy="4572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" name="Picture 2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433968" y="2209800"/>
                  <a:ext cx="296970" cy="381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56" name="Rectangle 55"/>
                <p:cNvSpPr/>
                <p:nvPr/>
              </p:nvSpPr>
              <p:spPr>
                <a:xfrm>
                  <a:off x="1175524" y="2189202"/>
                  <a:ext cx="3015476" cy="55319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800" b="1" dirty="0" smtClean="0">
                      <a:latin typeface="Helvatic"/>
                    </a:rPr>
                    <a:t>Khaled </a:t>
                  </a:r>
                  <a:r>
                    <a:rPr lang="en-US" sz="800" b="1" dirty="0" smtClean="0"/>
                    <a:t>Everybody says good morning on social networks simply to look cool.. Oh lalala</a:t>
                  </a:r>
                </a:p>
                <a:p>
                  <a:endParaRPr lang="en-US" sz="800" b="1" dirty="0" smtClean="0">
                    <a:latin typeface="Helvatic"/>
                  </a:endParaRPr>
                </a:p>
                <a:p>
                  <a:r>
                    <a:rPr lang="en-US" sz="800" b="1" dirty="0" smtClean="0">
                      <a:latin typeface="Helvatic"/>
                      <a:hlinkClick r:id="rId7" action="ppaction://hlinkfile" tooltip="1:41 PM Apr 10th"/>
                    </a:rPr>
                    <a:t>3 hours ago</a:t>
                  </a:r>
                  <a:endParaRPr lang="en-US" sz="800" b="1" dirty="0">
                    <a:latin typeface="Helvatic"/>
                  </a:endParaRPr>
                </a:p>
              </p:txBody>
            </p:sp>
          </p:grpSp>
          <p:grpSp>
            <p:nvGrpSpPr>
              <p:cNvPr id="50" name="Group 71"/>
              <p:cNvGrpSpPr/>
              <p:nvPr/>
            </p:nvGrpSpPr>
            <p:grpSpPr>
              <a:xfrm>
                <a:off x="433968" y="5206425"/>
                <a:ext cx="3757032" cy="553192"/>
                <a:chOff x="433968" y="2189202"/>
                <a:chExt cx="3757032" cy="553192"/>
              </a:xfrm>
            </p:grpSpPr>
            <p:pic>
              <p:nvPicPr>
                <p:cNvPr id="51" name="Picture 2" descr="Khaled Gharaibeh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804746" y="2209800"/>
                  <a:ext cx="317810" cy="4572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2" name="Picture 2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433968" y="2209800"/>
                  <a:ext cx="296970" cy="381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53" name="Rectangle 52"/>
                <p:cNvSpPr/>
                <p:nvPr/>
              </p:nvSpPr>
              <p:spPr>
                <a:xfrm>
                  <a:off x="1175524" y="2189202"/>
                  <a:ext cx="3015476" cy="55319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800" b="1" dirty="0" smtClean="0">
                      <a:latin typeface="Helvatic"/>
                    </a:rPr>
                    <a:t>Khaled G </a:t>
                  </a:r>
                  <a:r>
                    <a:rPr lang="en-US" sz="800" dirty="0" smtClean="0"/>
                    <a:t>Aljazeera showing a documentary about old city of </a:t>
                  </a:r>
                  <a:r>
                    <a:rPr lang="en-US" sz="800" dirty="0" smtClean="0">
                      <a:hlinkClick r:id="rId22" action="ppaction://hlinkfile" tooltip="#Yafa"/>
                    </a:rPr>
                    <a:t>#Yafa</a:t>
                  </a:r>
                  <a:r>
                    <a:rPr lang="en-US" sz="800" dirty="0" smtClean="0"/>
                    <a:t> </a:t>
                  </a:r>
                  <a:r>
                    <a:rPr lang="en-US" sz="800" b="1" dirty="0" smtClean="0"/>
                    <a:t>interviewing Tawfiq Gharghour </a:t>
                  </a:r>
                  <a:r>
                    <a:rPr lang="en-US" sz="800" b="1" dirty="0" smtClean="0">
                      <a:hlinkClick r:id="rId23" action="ppaction://hlinkfile" tooltip="#Palestine"/>
                    </a:rPr>
                    <a:t>#Palestine</a:t>
                  </a:r>
                  <a:endParaRPr lang="en-US" sz="800" b="1" dirty="0" smtClean="0"/>
                </a:p>
                <a:p>
                  <a:endParaRPr lang="en-US" sz="800" b="1" dirty="0" smtClean="0">
                    <a:latin typeface="Helvatic"/>
                  </a:endParaRPr>
                </a:p>
                <a:p>
                  <a:r>
                    <a:rPr lang="en-US" sz="800" b="1" dirty="0" smtClean="0">
                      <a:latin typeface="Helvatic"/>
                      <a:hlinkClick r:id="rId7" action="ppaction://hlinkfile" tooltip="1:41 PM Apr 10th"/>
                    </a:rPr>
                    <a:t>4 hours ago</a:t>
                  </a:r>
                  <a:endParaRPr lang="en-US" sz="800" b="1" dirty="0">
                    <a:latin typeface="Helvatic"/>
                  </a:endParaRPr>
                </a:p>
              </p:txBody>
            </p:sp>
          </p:grpSp>
        </p:grpSp>
        <p:pic>
          <p:nvPicPr>
            <p:cNvPr id="40" name="Picture 8" descr="http://reply.appspot.com/images/empty.png"/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533400" y="1752600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41" name="Picture 8" descr="http://reply.appspot.com/images/empty.png"/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1066800" y="1752600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42" name="Picture 8" descr="http://reply.appspot.com/images/empty.png"/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1600200" y="1752600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43" name="Picture 13" descr="C:\Users\mmansour\Desktop\ars-grafik-minimal-social-media-icons-pack-download1\ars-grafik-linkedin-icon.png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1874520" y="1706880"/>
              <a:ext cx="274320" cy="274320"/>
            </a:xfrm>
            <a:prstGeom prst="rect">
              <a:avLst/>
            </a:prstGeom>
            <a:noFill/>
          </p:spPr>
        </p:pic>
        <p:pic>
          <p:nvPicPr>
            <p:cNvPr id="44" name="Picture 4" descr="http://png-3.findicons.com/files/icons/1743/ecqlipse/128/address_book.png"/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2438400" y="1600200"/>
              <a:ext cx="457200" cy="457201"/>
            </a:xfrm>
            <a:prstGeom prst="rect">
              <a:avLst/>
            </a:prstGeom>
            <a:noFill/>
          </p:spPr>
        </p:pic>
        <p:pic>
          <p:nvPicPr>
            <p:cNvPr id="45" name="Picture 3"/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4126969" y="1143000"/>
              <a:ext cx="368831" cy="350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F46E6-B1E3-4AC0-9E7E-066130FC1D6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5334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Proposed Solution - WEB  </a:t>
            </a:r>
            <a:endParaRPr lang="en-US" sz="2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190500" y="838200"/>
            <a:ext cx="8191500" cy="5646738"/>
            <a:chOff x="0" y="-465138"/>
            <a:chExt cx="8953500" cy="6713538"/>
          </a:xfrm>
        </p:grpSpPr>
        <p:pic>
          <p:nvPicPr>
            <p:cNvPr id="89" name="Picture 2" descr="Khaled Gharaibeh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00" y="228600"/>
              <a:ext cx="457200" cy="457200"/>
            </a:xfrm>
            <a:prstGeom prst="rect">
              <a:avLst/>
            </a:prstGeom>
            <a:noFill/>
          </p:spPr>
        </p:pic>
        <p:sp>
          <p:nvSpPr>
            <p:cNvPr id="90" name="TextBox 89"/>
            <p:cNvSpPr txBox="1"/>
            <p:nvPr/>
          </p:nvSpPr>
          <p:spPr>
            <a:xfrm>
              <a:off x="380999" y="758952"/>
              <a:ext cx="1371600" cy="333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>
                  <a:latin typeface="Helvatic"/>
                </a:rPr>
                <a:t>Post a Dialog</a:t>
              </a:r>
              <a:endParaRPr lang="en-US" sz="1050" b="1" dirty="0">
                <a:latin typeface="Helvatic"/>
              </a:endParaRPr>
            </a:p>
          </p:txBody>
        </p:sp>
        <p:pic>
          <p:nvPicPr>
            <p:cNvPr id="9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533400" cy="457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" name="Rectangle 91"/>
            <p:cNvSpPr/>
            <p:nvPr/>
          </p:nvSpPr>
          <p:spPr>
            <a:xfrm>
              <a:off x="7924800" y="762000"/>
              <a:ext cx="1028700" cy="2746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00" b="1" dirty="0" smtClean="0">
                  <a:latin typeface="Helvatic"/>
                </a:rPr>
                <a:t>Khaled G</a:t>
              </a:r>
              <a:endParaRPr lang="en-US" sz="700" dirty="0">
                <a:latin typeface="Helvatic"/>
              </a:endParaRPr>
            </a:p>
          </p:txBody>
        </p:sp>
        <p:sp>
          <p:nvSpPr>
            <p:cNvPr id="93" name="AutoShape 4" descr="data:image/jpg;base64,/9j/4AAQSkZJRgABAQAAAQABAAD/2wCEAAkGBhQQBRQUEBMUEhUUDxUVFRcUFBcVFg8VFRQWFxcUFxQXJyYeHRkjGRQXHy8mLzMpLCwtFR49NjAqNyY3LCkBCQoKDQsNGQ4OGTUkHyU1LDAsMC81NC00LDU0NTYsNDE0MjQ0LCwpLzQ0LywpLjQ0LCw0MDUsLCwsKSk0LCksNP/AABEIAFAAUAMBIgACEQEDEQH/xAAcAAEAAgMAAwAAAAAAAAAAAAAGAwcCBAUAAQj/xABBEAACAQICBQULCgcBAAAAAAABAgMAEQQGBQchMXMSQWGTsxMmMlFSU3GhstHSFBciJUKBg5GSsSMzNEOjpMEV/8QAGAEBAQEBAQAAAAAAAAAAAAAAAwQCAAH/xAAiEQACAwEAAQQDAQAAAAAAAAAAAQIDERIhEyIxUQQyUkH/2gAMAwEAAhEDEQA/ALBzrnZcFDzkklVVTYuR4RLcyi9vGTfdbaBOtma/8pesk99Ya2D3wR8N+2eharVtVcedaAlJ6OPnWn80vWSe+vfzqz+aXrJPfQoJWYSk9OP0Z6f2MvnUn80vWSe+vPnUn80vWSe+h3c66mW8vtjdPJCp5PKuWa1+Qi+E1vHzDpIrnCCWtHdSZ3RrUnLWES3O4d0lufuvU51i4y39I/8AsVaOhMs4fB4cLBEqm21rXd+lnO011KldkP8AIi8y+ykm1rzq/wBKEDoMkoP5E09yTndcbDzgggMrG5QnwSG51J2bdoNt99mnrjmC5MAsLviEUbNoAu5t+mhWqc20/Jw07ZK21GVfSWHibUs0y1qr3wx8N+2eh6JTPWgt8wR8N+2eiiR09S9iDn8mCpWYSpVjqQR02B6Qcinmp+P6/mPOMOLffIL/ALCi+itDyYrHiKEAuQSATYWUXO01Y2r7KWIwelZXnVVDRBRyXDbQ1+boormlBrfJutPdHdVNnXWBio8yyRYdxEkTcnYqsXIAJJLX5zu6KtmqnzHq8xk+ZJ5I0Qo8xZSZACQbc1SU877hp7ngIafzXicbhUTEuriNiy2QKbkW2237K7Gqod8EnDTtkrm6fynPgkQ4hVXuhIXkuGvyQCd3pFdXVevfBJw07ZKonnpvkOO9eTzWhJbMUey/8N+2ejEUoI8XppRrQW+YY+G/bPRRI6ahbBB2P3M3UUc1SCOtVY6lUHxn86o5C0U6v2CZxjLEKORJtJsPB8Zq3IcWjn6Dq1t/JYG35V8+3Nt9ONU4+uZ+CvtmpPyadTnvwPVZ55LPrXk0jErkNIgI3guoI+4mtiqHzpEDnLE7B/PPN0CpKavVbWjWT4WiTW9pBHnwwV1ayyn6JDWJKDm9FcfVfLfMUmz+2nbJRR4qV6r1tmGThp2yVXZXxU0DGXU9JdZS3zBHw37Z6NRxUyzthe6ZrjU7u5yE+gSvWtHoqO3gD101DSrQdn7MOrHUgjpKui4/IHrqQaLj8geum7QWMMCOmuq1baYm4K+2a0xoyPyB66R5IwippOTkqBeIe1Q/kSTqYlSfaGdUfm9O+7E8c/sKvCqxzBo9G0/MSoJMpvv27qj/AA3kmPf8IASR0m1arbMEnDTtkqSTRUfkD11s5JwgizXIo3dyjI9BlTZVd7TrYNf7I2c0r33R9MMo/wAr1gi0rzTlb5RZlJVlYsrKLlCfCBXnU2v4wb777D65cxQ+2h/Ck+Gipthwk3huyEutSIlWswtTDQGJ8pOqk+GsxoPEeUnVyfDS+rX/AEg+J/RBya72UB9YPwx7Vcn/AMXEeUnVyfDWxg8Hi4ZCY3jBIsbxSHZe/io7JwlBpSRuEZKWtDmq800v11LxT/yur8px/nIuok91cvEaGxTzszPHdjc/wpN/6aGhRrbbkhLNkvCOY61JlZe+5+iGLtUqdst4o/bQfhSfDSHKuVvk92YlmYhmZhYuR4IC8yjft2k23W2pdbDhpPTFcJda0f/Z"/>
            <p:cNvSpPr>
              <a:spLocks noChangeAspect="1" noChangeArrowheads="1"/>
            </p:cNvSpPr>
            <p:nvPr/>
          </p:nvSpPr>
          <p:spPr bwMode="auto">
            <a:xfrm>
              <a:off x="77788" y="-365125"/>
              <a:ext cx="762000" cy="76200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94" name="AutoShape 6" descr="data:image/jpg;base64,/9j/4AAQSkZJRgABAQAAAQABAAD/2wCEAAkGBhQQBRQUEBMUEhUUDxUVFRcUFBcVFg8VFRQWFxcUFxQXJyYeHRkjGRQXHy8mLzMpLCwtFR49NjAqNyY3LCkBCQoKDQsNGQ4OGTUkHyU1LDAsMC81NC00LDU0NTYsNDE0MjQ0LCwpLzQ0LywpLjQ0LCw0MDUsLCwsKSk0LCksNP/AABEIAFAAUAMBIgACEQEDEQH/xAAcAAEAAgMAAwAAAAAAAAAAAAAGAwcCBAUAAQj/xABBEAACAQICBQULCgcBAAAAAAABAgMAEQQGBQchMXMSQWGTsxMmMlFSU3GhstHSFBciJUKBg5GSsSMzNEOjpMEV/8QAGAEBAQEBAQAAAAAAAAAAAAAAAwQCAAH/xAAiEQACAwEAAQQDAQAAAAAAAAAAAQIDERIhEyIxUQQyUkH/2gAMAwEAAhEDEQA/ALBzrnZcFDzkklVVTYuR4RLcyi9vGTfdbaBOtma/8pesk99Ya2D3wR8N+2eharVtVcedaAlJ6OPnWn80vWSe+vfzqz+aXrJPfQoJWYSk9OP0Z6f2MvnUn80vWSe+vPnUn80vWSe+h3c66mW8vtjdPJCp5PKuWa1+Qi+E1vHzDpIrnCCWtHdSZ3RrUnLWES3O4d0lufuvU51i4y39I/8AsVaOhMs4fB4cLBEqm21rXd+lnO011KldkP8AIi8y+ykm1rzq/wBKEDoMkoP5E09yTndcbDzgggMrG5QnwSG51J2bdoNt99mnrjmC5MAsLviEUbNoAu5t+mhWqc20/Jw07ZK21GVfSWHibUs0y1qr3wx8N+2eh6JTPWgt8wR8N+2eiiR09S9iDn8mCpWYSpVjqQR02B6Qcinmp+P6/mPOMOLffIL/ALCi+itDyYrHiKEAuQSATYWUXO01Y2r7KWIwelZXnVVDRBRyXDbQ1+boormlBrfJutPdHdVNnXWBio8yyRYdxEkTcnYqsXIAJJLX5zu6KtmqnzHq8xk+ZJ5I0Qo8xZSZACQbc1SU877hp7ngIafzXicbhUTEuriNiy2QKbkW2237K7Gqod8EnDTtkrm6fynPgkQ4hVXuhIXkuGvyQCd3pFdXVevfBJw07ZKonnpvkOO9eTzWhJbMUey/8N+2ejEUoI8XppRrQW+YY+G/bPRRI6ahbBB2P3M3UUc1SCOtVY6lUHxn86o5C0U6v2CZxjLEKORJtJsPB8Zq3IcWjn6Dq1t/JYG35V8+3Nt9ONU4+uZ+CvtmpPyadTnvwPVZ55LPrXk0jErkNIgI3guoI+4mtiqHzpEDnLE7B/PPN0CpKavVbWjWT4WiTW9pBHnwwV1ayyn6JDWJKDm9FcfVfLfMUmz+2nbJRR4qV6r1tmGThp2yVXZXxU0DGXU9JdZS3zBHw37Z6NRxUyzthe6ZrjU7u5yE+gSvWtHoqO3gD101DSrQdn7MOrHUgjpKui4/IHrqQaLj8geum7QWMMCOmuq1baYm4K+2a0xoyPyB66R5IwippOTkqBeIe1Q/kSTqYlSfaGdUfm9O+7E8c/sKvCqxzBo9G0/MSoJMpvv27qj/AA3kmPf8IASR0m1arbMEnDTtkqSTRUfkD11s5JwgizXIo3dyjI9BlTZVd7TrYNf7I2c0r33R9MMo/wAr1gi0rzTlb5RZlJVlYsrKLlCfCBXnU2v4wb777D65cxQ+2h/Ck+Gipthwk3huyEutSIlWswtTDQGJ8pOqk+GsxoPEeUnVyfDS+rX/AEg+J/RBya72UB9YPwx7Vcn/AMXEeUnVyfDWxg8Hi4ZCY3jBIsbxSHZe/io7JwlBpSRuEZKWtDmq800v11LxT/yur8px/nIuok91cvEaGxTzszPHdjc/wpN/6aGhRrbbkhLNkvCOY61JlZe+5+iGLtUqdst4o/bQfhSfDSHKuVvk92YlmYhmZhYuR4IC8yjft2k23W2pdbDhpPTFcJda0f/Z"/>
            <p:cNvSpPr>
              <a:spLocks noChangeAspect="1" noChangeArrowheads="1"/>
            </p:cNvSpPr>
            <p:nvPr/>
          </p:nvSpPr>
          <p:spPr bwMode="auto">
            <a:xfrm>
              <a:off x="77788" y="-365125"/>
              <a:ext cx="762000" cy="76200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pic>
          <p:nvPicPr>
            <p:cNvPr id="95" name="Picture 2" descr="http://t3.gstatic.com/images?q=tbn:ANd9GcSva1VqP3waE5KZ-UJ-fKxbXiRiDMnq6fcaR0H9d6IpzZ1NjGGZfQ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5958840" y="518160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96" name="Picture 10" descr="http://www.serkis.com/images/misc/facebook_logo.gi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477000" y="548640"/>
              <a:ext cx="274320" cy="274320"/>
            </a:xfrm>
            <a:prstGeom prst="rect">
              <a:avLst/>
            </a:prstGeom>
            <a:noFill/>
          </p:spPr>
        </p:pic>
        <p:pic>
          <p:nvPicPr>
            <p:cNvPr id="97" name="Picture 12" descr="http://t2.gstatic.com/images?q=tbn:ANd9GcQy_UeD6I3znwd-KkK4ihQmjGqU3VqnX4uJLhOzgQSi7sGcA8e2HQ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949440" y="533400"/>
              <a:ext cx="365760" cy="365760"/>
            </a:xfrm>
            <a:prstGeom prst="rect">
              <a:avLst/>
            </a:prstGeom>
            <a:noFill/>
            <a:effectLst/>
          </p:spPr>
        </p:pic>
        <p:pic>
          <p:nvPicPr>
            <p:cNvPr id="9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10200" y="609600"/>
              <a:ext cx="320041" cy="27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</p:pic>
        <p:sp>
          <p:nvSpPr>
            <p:cNvPr id="99" name="Rounded Rectangle 98"/>
            <p:cNvSpPr/>
            <p:nvPr/>
          </p:nvSpPr>
          <p:spPr>
            <a:xfrm>
              <a:off x="381000" y="1066800"/>
              <a:ext cx="4038600" cy="8382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100" b="1" dirty="0" smtClean="0">
                  <a:solidFill>
                    <a:schemeClr val="tx1"/>
                  </a:solidFill>
                </a:rPr>
                <a:t>why is ALWAYS your fault when u fail, when u r not </a:t>
              </a:r>
              <a:r>
                <a:rPr lang="en-US" sz="1100" b="1" dirty="0" err="1" smtClean="0">
                  <a:solidFill>
                    <a:schemeClr val="tx1"/>
                  </a:solidFill>
                </a:rPr>
                <a:t>motivated,when</a:t>
              </a:r>
              <a:r>
                <a:rPr lang="en-US" sz="1100" b="1" dirty="0" smtClean="0">
                  <a:solidFill>
                    <a:schemeClr val="tx1"/>
                  </a:solidFill>
                </a:rPr>
                <a:t> u </a:t>
              </a:r>
              <a:r>
                <a:rPr lang="en-US" sz="1100" b="1" dirty="0" err="1" smtClean="0">
                  <a:solidFill>
                    <a:schemeClr val="tx1"/>
                  </a:solidFill>
                </a:rPr>
                <a:t>panic,when</a:t>
              </a:r>
              <a:r>
                <a:rPr lang="en-US" sz="1100" b="1" dirty="0" smtClean="0">
                  <a:solidFill>
                    <a:schemeClr val="tx1"/>
                  </a:solidFill>
                </a:rPr>
                <a:t> u get angry, when u yell, when you r bored, when feeling down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  <p:pic>
          <p:nvPicPr>
            <p:cNvPr id="100" name="Picture 4" descr="http://t3.gstatic.com/images?q=tbn:ANd9GcTYQY4n96NwCc4tPTqBH0SKkFnztaMt30IM39yCg8BrRk7LHOJFD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935481" y="762000"/>
              <a:ext cx="274319" cy="274320"/>
            </a:xfrm>
            <a:prstGeom prst="rect">
              <a:avLst/>
            </a:prstGeom>
            <a:noFill/>
          </p:spPr>
        </p:pic>
        <p:grpSp>
          <p:nvGrpSpPr>
            <p:cNvPr id="101" name="Group 26"/>
            <p:cNvGrpSpPr/>
            <p:nvPr/>
          </p:nvGrpSpPr>
          <p:grpSpPr>
            <a:xfrm>
              <a:off x="433968" y="2743206"/>
              <a:ext cx="3890382" cy="2222124"/>
              <a:chOff x="433968" y="2434173"/>
              <a:chExt cx="3890382" cy="1696998"/>
            </a:xfrm>
          </p:grpSpPr>
          <p:pic>
            <p:nvPicPr>
              <p:cNvPr id="130" name="Picture 2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4114800" y="2458998"/>
                <a:ext cx="209550" cy="20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31" name="Group 63"/>
              <p:cNvGrpSpPr/>
              <p:nvPr/>
            </p:nvGrpSpPr>
            <p:grpSpPr>
              <a:xfrm>
                <a:off x="433968" y="2434173"/>
                <a:ext cx="3757032" cy="477798"/>
                <a:chOff x="433968" y="1707177"/>
                <a:chExt cx="3757032" cy="477798"/>
              </a:xfrm>
            </p:grpSpPr>
            <p:pic>
              <p:nvPicPr>
                <p:cNvPr id="140" name="Picture 2" descr="Khaled Gharaibeh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804746" y="1727775"/>
                  <a:ext cx="317810" cy="4572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141" name="Picture 140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433968" y="1727775"/>
                  <a:ext cx="296970" cy="381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42" name="Rectangle 46"/>
                <p:cNvSpPr/>
                <p:nvPr/>
              </p:nvSpPr>
              <p:spPr>
                <a:xfrm>
                  <a:off x="1175524" y="1707177"/>
                  <a:ext cx="3015476" cy="3895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500" b="1" dirty="0" smtClean="0">
                      <a:latin typeface="Helvatic"/>
                    </a:rPr>
                    <a:t>Khaled G </a:t>
                  </a:r>
                  <a:r>
                    <a:rPr lang="en-US" sz="500" b="1" dirty="0" smtClean="0"/>
                    <a:t>ads and app sale won't cover operations and development cost. Also no clear forecast or plan for breakeven</a:t>
                  </a:r>
                </a:p>
                <a:p>
                  <a:endParaRPr lang="en-US" sz="500" b="1" dirty="0" smtClean="0">
                    <a:latin typeface="Helvatic"/>
                  </a:endParaRPr>
                </a:p>
                <a:p>
                  <a:r>
                    <a:rPr lang="en-US" sz="500" b="1" dirty="0" smtClean="0">
                      <a:latin typeface="Helvatic"/>
                      <a:hlinkClick r:id="rId9" action="ppaction://hlinkfile" tooltip="1:41 PM Apr 10th"/>
                    </a:rPr>
                    <a:t>2 hours ago</a:t>
                  </a:r>
                  <a:endParaRPr lang="en-US" sz="500" b="1" dirty="0">
                    <a:latin typeface="Helvatic"/>
                  </a:endParaRPr>
                </a:p>
              </p:txBody>
            </p:sp>
          </p:grpSp>
          <p:grpSp>
            <p:nvGrpSpPr>
              <p:cNvPr id="132" name="Group 67"/>
              <p:cNvGrpSpPr/>
              <p:nvPr/>
            </p:nvGrpSpPr>
            <p:grpSpPr>
              <a:xfrm>
                <a:off x="433968" y="3068598"/>
                <a:ext cx="3757032" cy="477798"/>
                <a:chOff x="433968" y="1707177"/>
                <a:chExt cx="3757032" cy="477798"/>
              </a:xfrm>
            </p:grpSpPr>
            <p:pic>
              <p:nvPicPr>
                <p:cNvPr id="137" name="Picture 2" descr="Khaled Gharaibeh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804746" y="1727775"/>
                  <a:ext cx="317810" cy="4572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138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433968" y="1727775"/>
                  <a:ext cx="296970" cy="381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39" name="Rectangle 138"/>
                <p:cNvSpPr/>
                <p:nvPr/>
              </p:nvSpPr>
              <p:spPr>
                <a:xfrm>
                  <a:off x="1175524" y="1707177"/>
                  <a:ext cx="3015476" cy="31465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500" b="1" dirty="0" smtClean="0">
                      <a:latin typeface="Helvatic"/>
                    </a:rPr>
                    <a:t>Khaled </a:t>
                  </a:r>
                  <a:r>
                    <a:rPr lang="en-US" sz="500" b="1" dirty="0" smtClean="0"/>
                    <a:t>Everybody says good morning on social networks simply to look cool.. Oh </a:t>
                  </a:r>
                  <a:r>
                    <a:rPr lang="en-US" sz="500" b="1" dirty="0" err="1" smtClean="0"/>
                    <a:t>lalala</a:t>
                  </a:r>
                  <a:endParaRPr lang="en-US" sz="500" b="1" dirty="0" smtClean="0"/>
                </a:p>
                <a:p>
                  <a:endParaRPr lang="en-US" sz="500" b="1" dirty="0" smtClean="0">
                    <a:latin typeface="Helvatic"/>
                  </a:endParaRPr>
                </a:p>
                <a:p>
                  <a:r>
                    <a:rPr lang="en-US" sz="500" b="1" dirty="0" smtClean="0">
                      <a:latin typeface="Helvatic"/>
                      <a:hlinkClick r:id="rId9" action="ppaction://hlinkfile" tooltip="1:41 PM Apr 10th"/>
                    </a:rPr>
                    <a:t>3 hours ago</a:t>
                  </a:r>
                  <a:endParaRPr lang="en-US" sz="500" b="1" dirty="0">
                    <a:latin typeface="Helvatic"/>
                  </a:endParaRPr>
                </a:p>
              </p:txBody>
            </p:sp>
          </p:grpSp>
          <p:grpSp>
            <p:nvGrpSpPr>
              <p:cNvPr id="133" name="Group 71"/>
              <p:cNvGrpSpPr/>
              <p:nvPr/>
            </p:nvGrpSpPr>
            <p:grpSpPr>
              <a:xfrm>
                <a:off x="433968" y="3653373"/>
                <a:ext cx="3757032" cy="477798"/>
                <a:chOff x="433968" y="1707177"/>
                <a:chExt cx="3757032" cy="477798"/>
              </a:xfrm>
            </p:grpSpPr>
            <p:pic>
              <p:nvPicPr>
                <p:cNvPr id="134" name="Picture 2" descr="Khaled Gharaibeh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804746" y="1727775"/>
                  <a:ext cx="317810" cy="457200"/>
                </a:xfrm>
                <a:prstGeom prst="rect">
                  <a:avLst/>
                </a:prstGeom>
                <a:noFill/>
              </p:spPr>
            </p:pic>
            <p:pic>
              <p:nvPicPr>
                <p:cNvPr id="135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433968" y="1727775"/>
                  <a:ext cx="296970" cy="381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36" name="Rectangle 135"/>
                <p:cNvSpPr/>
                <p:nvPr/>
              </p:nvSpPr>
              <p:spPr>
                <a:xfrm>
                  <a:off x="1175524" y="1707177"/>
                  <a:ext cx="3015476" cy="3895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500" b="1" dirty="0" smtClean="0">
                      <a:latin typeface="Helvatic"/>
                    </a:rPr>
                    <a:t>Khaled G </a:t>
                  </a:r>
                  <a:r>
                    <a:rPr lang="en-US" sz="500" b="1" dirty="0" smtClean="0"/>
                    <a:t>Aljazeera showing a documentary about old city of </a:t>
                  </a:r>
                  <a:r>
                    <a:rPr lang="en-US" sz="500" b="1" dirty="0" smtClean="0">
                      <a:hlinkClick r:id="rId10" action="ppaction://hlinkfile" tooltip="#Yafa"/>
                    </a:rPr>
                    <a:t>#</a:t>
                  </a:r>
                  <a:r>
                    <a:rPr lang="en-US" sz="500" b="1" dirty="0" err="1" smtClean="0">
                      <a:hlinkClick r:id="rId10" action="ppaction://hlinkfile" tooltip="#Yafa"/>
                    </a:rPr>
                    <a:t>Yafa</a:t>
                  </a:r>
                  <a:r>
                    <a:rPr lang="en-US" sz="500" b="1" dirty="0" smtClean="0"/>
                    <a:t> interviewing </a:t>
                  </a:r>
                  <a:r>
                    <a:rPr lang="en-US" sz="500" b="1" dirty="0" err="1" smtClean="0"/>
                    <a:t>Tawfiq</a:t>
                  </a:r>
                  <a:r>
                    <a:rPr lang="en-US" sz="500" b="1" dirty="0" smtClean="0"/>
                    <a:t> </a:t>
                  </a:r>
                  <a:r>
                    <a:rPr lang="en-US" sz="500" b="1" dirty="0" err="1" smtClean="0"/>
                    <a:t>Gharghour</a:t>
                  </a:r>
                  <a:r>
                    <a:rPr lang="en-US" sz="500" b="1" dirty="0" smtClean="0"/>
                    <a:t> </a:t>
                  </a:r>
                  <a:r>
                    <a:rPr lang="en-US" sz="500" b="1" dirty="0" smtClean="0">
                      <a:hlinkClick r:id="rId11" action="ppaction://hlinkfile" tooltip="#Palestine"/>
                    </a:rPr>
                    <a:t>#Palestine</a:t>
                  </a:r>
                  <a:endParaRPr lang="en-US" sz="500" b="1" dirty="0" smtClean="0"/>
                </a:p>
                <a:p>
                  <a:endParaRPr lang="en-US" sz="500" b="1" dirty="0" smtClean="0">
                    <a:latin typeface="Helvatic"/>
                  </a:endParaRPr>
                </a:p>
                <a:p>
                  <a:r>
                    <a:rPr lang="en-US" sz="500" b="1" dirty="0" smtClean="0">
                      <a:latin typeface="Helvatic"/>
                      <a:hlinkClick r:id="rId9" action="ppaction://hlinkfile" tooltip="1:41 PM Apr 10th"/>
                    </a:rPr>
                    <a:t>4 hours ago</a:t>
                  </a:r>
                  <a:endParaRPr lang="en-US" sz="500" b="1" dirty="0">
                    <a:latin typeface="Helvatic"/>
                  </a:endParaRPr>
                </a:p>
              </p:txBody>
            </p:sp>
          </p:grpSp>
        </p:grpSp>
        <p:pic>
          <p:nvPicPr>
            <p:cNvPr id="102" name="Picture 21" descr="http://t1.gstatic.com/images?q=tbn:ANd9GcQCtx31c5wWa2yXiAaigS6LZx7R5J0XxPlwOSzGgUaSJ-5uZ9JQ5Q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981200" y="533400"/>
              <a:ext cx="228600" cy="228600"/>
            </a:xfrm>
            <a:prstGeom prst="rect">
              <a:avLst/>
            </a:prstGeom>
            <a:noFill/>
          </p:spPr>
        </p:pic>
        <p:sp>
          <p:nvSpPr>
            <p:cNvPr id="103" name="TextBox 102"/>
            <p:cNvSpPr txBox="1"/>
            <p:nvPr/>
          </p:nvSpPr>
          <p:spPr>
            <a:xfrm>
              <a:off x="2103120" y="457200"/>
              <a:ext cx="640080" cy="333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Public</a:t>
              </a:r>
              <a:endParaRPr lang="en-US" sz="1050" b="1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2103120" y="716280"/>
              <a:ext cx="868680" cy="333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 smtClean="0"/>
                <a:t>Private</a:t>
              </a:r>
              <a:endParaRPr lang="en-US" sz="1050" b="1" dirty="0"/>
            </a:p>
          </p:txBody>
        </p:sp>
        <p:sp>
          <p:nvSpPr>
            <p:cNvPr id="105" name="AutoShape 2" descr="data:image/jpg;base64,/9j/4AAQSkZJRgABAQAAAQABAAD/2wCEAAkGBhIQERQQERQQFRUVFh0VFhcWGRoTFBgYHxoXHRYXHBcdGzIjGhsmHBgVIC8sLyc1LC8yGSAxNTArNSYyLykBCQoKBQUFDQUFDSkYEhgpKSkpKSkpKSkpKSkpKSkpKSkpKSkpKSkpKSkpKSkpKSkpKSkpKSkpKSkpKSkpKSkpKf/AABEIAGYAZgMBIgACEQEDEQH/xAAcAAEBAAIDAQEAAAAAAAAAAAAABwUGAQQIAgP/xABHEAABAwICAwgPBgMJAAAAAAABAAIDBBEFEgYhMQcTM0FRVGGyFRcYMjRxc3SBkZOUs9LTIkJicoKxFlWhCBQjJENSwePx/8QAFAEBAAAAAAAAAAAAAAAAAAAAAP/EABQRAQAAAAAAAAAAAAAAAAAAAAD/2gAMAwEAAhEDEQA/ALiiIgIiICIiAiIgIiICIiAiIg62J17aeGSdwJbEx0hA2kNaXEDpsFIT/aKPMR7x/wBCqGmHgFZ5tN8J68lILJ3RR5iPeD9BO6KPMR7wfoKNogsndFHmI94P0E7oo8xHvB+go3dCgsndFHmI94P0E7oo8xHvB+go2iCzRf2hXOcGigbckAf5jjOz/QWb7adb/LG+9D6Kg+G8NF+dvWCs8UF3BrRrc7UANpJ/ckoMj2063+WN96H0V8ndeqI3MM+H5Iy9rHObUCRwzGwIbvQv6wu9jFBDvOaEWML96kP+7ULP8Wa4WjaVtG8tNhczQ3PGbPFtfpPrQXhFwFygxGmHgFZ5tN8J68lL1rph4BWebTfCevJSAtz0I3N5K9pqZ3inpGa3yusM1u+Db6rDjcdQ6dixeg2i5xKtjptYZfNK4fdjHfeInUB0lbJumaWGqnbhdEMtNA4Qsjj2SSAhuwbQD9lo5bnadQZGXTfBsOvHQULalw1GabYTyhzmlx9AAXwN3PPZs2H0b49hbfi47Zmkf0X3NhGH6PxRmsibWV0jc+9E/wCFEOm4IOsEXsSbG1gtu0AxCgxdksj8NpYTDlBOVj2G4cdRyDZbXq4wg1aq0Sw7G4X1GEjeKlgzPpnWaHei9m34nDVxGylMsZaS1wILSQQdRBGogjlWwYLpMaXExWQ2azfycrRlaYXPsWW5MmzpA5Fmd2rC2wYo8s1b9GyYj8RzNd6yy/pQaZhvDReUb1grhh1YIpN8IJIBy9DrWaT0C91D8N4aP87esFSv4RDnWEkxJOoDWbk7EG40ukD7PZO58jHsLbXFweJwWoaV8A3y0XXC+ptBXMF3uqWjlc0tHrKxeMYIIIw4Pe68sQs7ZwjUHogLlcBcoMRph4BWebTfCevJS9a6YeAVnm03wnryUgqG5O7+70GK1zbb5HFkYeMHK91/FmLD+ldXcNwNs+IOmeLinjztvr+245WnxgZiuxuOTsqI6/C3uDTUwkxn8Qa5rvGRmY79JXW3MNImYPXzwV14w4b091icj2u1Xtrym5124wdiDX9MqyXEMVnyBz3PmMUbRrJDTkY0D9Kr+FYazBsEq2h4M7GOMzhcgTuY0MaDyAOjC1rGtLcIw6Wapw1onrJi4h5u6GEu74tuANZJNhfkuBqXa0Y0owyqwh1DXVJjkkLnTl12yOeZS/OHFpDrm37WQS7RHAnVtZBTMBOZ4zW+6wEF7uizQfTblWw7suLtqMUkDLEQsbDccZbmc71OeR6Fl5dNMOwmF8ODh8s8gyuqpR3o/CC0XttAygcZupjJIXEucSSTck6ySdpJ4yg/fDeGi8o3rBXHCuHi8o3rBQ7DeGj/ADt6wVNZpnGx4c1sgLXXBsNoOrjQUPFXZo6tsbnOtJeQP+6A7Vk4rX/8U70s4Fvl4uuF3KrdLMrSx++ZSbkBrG38dtqwWM44yeMNaHgiWI6/KBB6HC5XAXKDEaYeAVnm03wnryUvWumHgFZ5tN8J68lIOzh2IyU8rJ4XFkjHZmuG0H/kcRGwqnSaWYRjLW9k2PpakANM8V8rvTY6uhwNuVShEFQG59gg+07GIy3bYGPPbk2k39C1bTaPC2GJmGOmflBEr5M1nnVlIvbX317NA1hazdcICIiDs4bw0XlG9YK2UGGmeRsTQ27jtI1AbST6FE8N4aL87esFdcAxJsM7ZDraC5rra7bQfSD+yBU0VK3M0PkLm3AO9tyEi+rvr2vxrVdKmgQtsBw0XXC2yqwtoLnNnp3N1uH2vtnjAy2vfiWp6VvG8tFxcTQ3HjkFv2PqQXcLlcBcoOpi1MyWCWOTNkfG5r8vfZS0h1umxKhh3JqfiqKv2cfzq9TszNcOUEf0WE7C9CCQdqan5xVezj+dO1NT84qvZx/Oq/2F6E7C9CCQdqan5xVezj+dO1NT84qvZx/Oq/2F6E7C9CCQdqan5xVezj+dO1NT84qvZx/Oq/2F6E7C9CCRR7lUDSHCoqwQbg71HtGz76yv8KSc+rvZRfMqR2F6E7C9CCb/AMKSc+rvZRfMvqHQtsj4xPV1skYka4tMcbQbEEaw641qjdhehctwbWNXGgzwREQEREBERAREQEREBERAREQEREH/2Q=="/>
            <p:cNvSpPr>
              <a:spLocks noChangeAspect="1" noChangeArrowheads="1"/>
            </p:cNvSpPr>
            <p:nvPr/>
          </p:nvSpPr>
          <p:spPr bwMode="auto">
            <a:xfrm>
              <a:off x="77788" y="-465138"/>
              <a:ext cx="971550" cy="971551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pic>
          <p:nvPicPr>
            <p:cNvPr id="106" name="Picture 4" descr="http://png-3.findicons.com/files/icons/1743/ecqlipse/128/address_book.png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438400" y="1905000"/>
              <a:ext cx="457200" cy="457201"/>
            </a:xfrm>
            <a:prstGeom prst="rect">
              <a:avLst/>
            </a:prstGeom>
            <a:noFill/>
          </p:spPr>
        </p:pic>
        <p:grpSp>
          <p:nvGrpSpPr>
            <p:cNvPr id="107" name="Group 92"/>
            <p:cNvGrpSpPr/>
            <p:nvPr/>
          </p:nvGrpSpPr>
          <p:grpSpPr>
            <a:xfrm>
              <a:off x="2943156" y="2590800"/>
              <a:ext cx="4219643" cy="3657600"/>
              <a:chOff x="2943156" y="2133601"/>
              <a:chExt cx="4219643" cy="3657600"/>
            </a:xfrm>
          </p:grpSpPr>
          <p:pic>
            <p:nvPicPr>
              <p:cNvPr id="122" name="Picture 7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2943156" y="2133601"/>
                <a:ext cx="4219643" cy="365760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pic>
          <p:pic>
            <p:nvPicPr>
              <p:cNvPr id="123" name="Picture 2" descr="http://t1.gstatic.com/images?q=tbn:ANd9GcRVXtoFdLpnYzWynweLkLlZTDJvIx4mo-w2PLXv92EduczXaroIUA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3352800" y="2666999"/>
                <a:ext cx="381000" cy="379305"/>
              </a:xfrm>
              <a:prstGeom prst="rect">
                <a:avLst/>
              </a:prstGeom>
              <a:noFill/>
            </p:spPr>
          </p:pic>
          <p:pic>
            <p:nvPicPr>
              <p:cNvPr id="124" name="Picture 4" descr="http://t3.gstatic.com/images?q=tbn:ANd9GcR6O0ZSqeckj95uYTkXqABhSDnUmrNRgkqcKTIaiqD67inW5q1LGQ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3352800" y="3048000"/>
                <a:ext cx="381000" cy="508000"/>
              </a:xfrm>
              <a:prstGeom prst="rect">
                <a:avLst/>
              </a:prstGeom>
              <a:noFill/>
            </p:spPr>
          </p:pic>
          <p:pic>
            <p:nvPicPr>
              <p:cNvPr id="125" name="Picture 13" descr="http://4.bp.blogspot.com/_GI_eRe3Vv9c/TNgtIsmwsJI/AAAAAAAAAp0/3mEg1yLZr_I/s1600/1194984513646717809chat_icon_01-svg-med.png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3352800" y="3581400"/>
                <a:ext cx="381000" cy="457200"/>
              </a:xfrm>
              <a:prstGeom prst="rect">
                <a:avLst/>
              </a:prstGeom>
              <a:noFill/>
            </p:spPr>
          </p:pic>
          <p:pic>
            <p:nvPicPr>
              <p:cNvPr id="126" name="Picture 4" descr="http://t3.gstatic.com/images?q=tbn:ANd9GcR6O0ZSqeckj95uYTkXqABhSDnUmrNRgkqcKTIaiqD67inW5q1LGQ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3352800" y="4038600"/>
                <a:ext cx="381000" cy="508000"/>
              </a:xfrm>
              <a:prstGeom prst="rect">
                <a:avLst/>
              </a:prstGeom>
              <a:noFill/>
            </p:spPr>
          </p:pic>
          <p:pic>
            <p:nvPicPr>
              <p:cNvPr id="127" name="Picture 4" descr="http://t3.gstatic.com/images?q=tbn:ANd9GcR6O0ZSqeckj95uYTkXqABhSDnUmrNRgkqcKTIaiqD67inW5q1LGQ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3352800" y="4521200"/>
                <a:ext cx="381000" cy="508000"/>
              </a:xfrm>
              <a:prstGeom prst="rect">
                <a:avLst/>
              </a:prstGeom>
              <a:noFill/>
            </p:spPr>
          </p:pic>
          <p:pic>
            <p:nvPicPr>
              <p:cNvPr id="128" name="Picture 2" descr="http://t1.gstatic.com/images?q=tbn:ANd9GcRVXtoFdLpnYzWynweLkLlZTDJvIx4mo-w2PLXv92EduczXaroIUA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3352800" y="5107095"/>
                <a:ext cx="381000" cy="379305"/>
              </a:xfrm>
              <a:prstGeom prst="rect">
                <a:avLst/>
              </a:prstGeom>
              <a:noFill/>
            </p:spPr>
          </p:pic>
          <p:pic>
            <p:nvPicPr>
              <p:cNvPr id="129" name="Picture 13" descr="http://4.bp.blogspot.com/_GI_eRe3Vv9c/TNgtIsmwsJI/AAAAAAAAAp0/3mEg1yLZr_I/s1600/1194984513646717809chat_icon_01-svg-med.png"/>
              <p:cNvPicPr>
                <a:picLocks noChangeAspect="1" noChangeArrowheads="1"/>
              </p:cNvPicPr>
              <p:nvPr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3352800" y="5562600"/>
                <a:ext cx="381000" cy="228600"/>
              </a:xfrm>
              <a:prstGeom prst="rect">
                <a:avLst/>
              </a:prstGeom>
              <a:noFill/>
            </p:spPr>
          </p:pic>
        </p:grpSp>
        <p:pic>
          <p:nvPicPr>
            <p:cNvPr id="108" name="Picture 11" descr="C:\Users\mmansour\Desktop\ars-grafik-minimal-social-media-icons-pack-download1\ars-grafik-facebook-icon.png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716280" y="2008632"/>
              <a:ext cx="274320" cy="274320"/>
            </a:xfrm>
            <a:prstGeom prst="rect">
              <a:avLst/>
            </a:prstGeom>
            <a:noFill/>
          </p:spPr>
        </p:pic>
        <p:pic>
          <p:nvPicPr>
            <p:cNvPr id="109" name="Picture 12" descr="C:\Users\mmansour\Desktop\ars-grafik-minimal-social-media-icons-pack-download1\twitter.png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1249680" y="2011680"/>
              <a:ext cx="274320" cy="274320"/>
            </a:xfrm>
            <a:prstGeom prst="rect">
              <a:avLst/>
            </a:prstGeom>
            <a:noFill/>
          </p:spPr>
        </p:pic>
        <p:pic>
          <p:nvPicPr>
            <p:cNvPr id="110" name="Picture 8" descr="http://reply.appspot.com/images/empty.png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533400" y="2057400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111" name="Picture 8" descr="http://reply.appspot.com/images/empty.png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1066800" y="2057400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112" name="Picture 8" descr="http://reply.appspot.com/images/empty.png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1600200" y="2057400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113" name="Picture 13" descr="C:\Users\mmansour\Desktop\ars-grafik-minimal-social-media-icons-pack-download1\ars-grafik-linkedin-icon.png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1874520" y="2011680"/>
              <a:ext cx="274320" cy="274320"/>
            </a:xfrm>
            <a:prstGeom prst="rect">
              <a:avLst/>
            </a:prstGeom>
            <a:noFill/>
          </p:spPr>
        </p:pic>
        <p:pic>
          <p:nvPicPr>
            <p:cNvPr id="114" name="Picture 21" descr="http://t1.gstatic.com/images?q=tbn:ANd9GcQCtx31c5wWa2yXiAaigS6LZx7R5J0XxPlwOSzGgUaSJ-5uZ9JQ5Q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600200" y="2057400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115" name="Picture 21" descr="http://t1.gstatic.com/images?q=tbn:ANd9GcQCtx31c5wWa2yXiAaigS6LZx7R5J0XxPlwOSzGgUaSJ-5uZ9JQ5Q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066800" y="2057400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116" name="Picture 21" descr="http://t1.gstatic.com/images?q=tbn:ANd9GcQCtx31c5wWa2yXiAaigS6LZx7R5J0XxPlwOSzGgUaSJ-5uZ9JQ5Q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533400" y="2057400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117" name="Picture 21" descr="http://t1.gstatic.com/images?q=tbn:ANd9GcQCtx31c5wWa2yXiAaigS6LZx7R5J0XxPlwOSzGgUaSJ-5uZ9JQ5Q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048000" y="3200399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118" name="Picture 21" descr="http://t1.gstatic.com/images?q=tbn:ANd9GcQCtx31c5wWa2yXiAaigS6LZx7R5J0XxPlwOSzGgUaSJ-5uZ9JQ5Q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048000" y="3657599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119" name="Picture 21" descr="http://t1.gstatic.com/images?q=tbn:ANd9GcQCtx31c5wWa2yXiAaigS6LZx7R5J0XxPlwOSzGgUaSJ-5uZ9JQ5Q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048000" y="4114799"/>
              <a:ext cx="228600" cy="228600"/>
            </a:xfrm>
            <a:prstGeom prst="rect">
              <a:avLst/>
            </a:prstGeom>
            <a:noFill/>
          </p:spPr>
        </p:pic>
        <p:pic>
          <p:nvPicPr>
            <p:cNvPr id="120" name="Picture 3"/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4622512" y="1295401"/>
              <a:ext cx="406687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pic>
          <p:nvPicPr>
            <p:cNvPr id="121" name="Picture 3"/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4622513" y="1295400"/>
              <a:ext cx="406687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glow rad="228600">
                <a:schemeClr val="accent1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vna Wireless Software Solutio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22870</TotalTime>
  <Words>855</Words>
  <Application>Microsoft Office PowerPoint</Application>
  <PresentationFormat>On-screen Show (4:3)</PresentationFormat>
  <Paragraphs>110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Javna Wireless Software Solutions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Thank You  Q&amp;A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Javna Wireless Software Solutions  Company Overview</dc:title>
  <dc:creator>Laila Kassis</dc:creator>
  <cp:lastModifiedBy>Mansour Mansour</cp:lastModifiedBy>
  <cp:revision>862</cp:revision>
  <dcterms:created xsi:type="dcterms:W3CDTF">2009-06-15T11:52:12Z</dcterms:created>
  <dcterms:modified xsi:type="dcterms:W3CDTF">2011-09-12T13:10:54Z</dcterms:modified>
</cp:coreProperties>
</file>